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5" r:id="rId3"/>
    <p:sldId id="274" r:id="rId4"/>
    <p:sldId id="27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77" r:id="rId16"/>
    <p:sldId id="279" r:id="rId17"/>
    <p:sldId id="283" r:id="rId18"/>
    <p:sldId id="30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3" autoAdjust="0"/>
    <p:restoredTop sz="84069" autoAdjust="0"/>
  </p:normalViewPr>
  <p:slideViewPr>
    <p:cSldViewPr>
      <p:cViewPr varScale="1">
        <p:scale>
          <a:sx n="77" d="100"/>
          <a:sy n="77" d="100"/>
        </p:scale>
        <p:origin x="-5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40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363A-41ED-4518-B5C8-AA261CB581C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10D91-53B2-4139-BEF0-5238FC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0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1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of query can be thought of as obtained estimating the expectation empirically from a polynomial number of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that should give an idea why SQ is</a:t>
            </a:r>
            <a:r>
              <a:rPr lang="en-US" baseline="0" dirty="0" smtClean="0"/>
              <a:t> so general.</a:t>
            </a:r>
          </a:p>
          <a:p>
            <a:r>
              <a:rPr lang="en-US" baseline="0" dirty="0" smtClean="0"/>
              <a:t>Perceptron seemingly makes uses of points in a very strong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3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Evolvable within learnable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distribution 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37468-2256-4288-BEEB-2419532B5DD8}" type="slidenum">
              <a:rPr lang="en-US"/>
              <a:pPr/>
              <a:t>7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0D91-53B2-4139-BEF0-5238FC365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7121F5-651C-4D48-9504-2FC1F84099A5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81E20F-A149-435A-AAED-9B72456F06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0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.jpeg"/><Relationship Id="rId5" Type="http://schemas.openxmlformats.org/officeDocument/2006/relationships/image" Target="../media/image81.png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21.gif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52600"/>
            <a:ext cx="7086600" cy="1905000"/>
          </a:xfrm>
        </p:spPr>
        <p:txBody>
          <a:bodyPr/>
          <a:lstStyle/>
          <a:p>
            <a:r>
              <a:rPr lang="en-US" sz="4800" dirty="0" smtClean="0"/>
              <a:t>On the power and the limits of </a:t>
            </a:r>
            <a:r>
              <a:rPr lang="en-US" sz="4800" dirty="0" err="1" smtClean="0"/>
              <a:t>evolvability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6400800" cy="1219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Vitaly</a:t>
            </a:r>
            <a:r>
              <a:rPr lang="en-US" dirty="0" smtClean="0">
                <a:solidFill>
                  <a:schemeClr val="tx1"/>
                </a:solidFill>
              </a:rPr>
              <a:t> Feldman  </a:t>
            </a:r>
          </a:p>
          <a:p>
            <a:r>
              <a:rPr lang="en-US" dirty="0" err="1" smtClean="0"/>
              <a:t>Almaden</a:t>
            </a:r>
            <a:r>
              <a:rPr lang="en-US" dirty="0" smtClean="0"/>
              <a:t> Research Center</a:t>
            </a:r>
            <a:endParaRPr lang="en-US" dirty="0"/>
          </a:p>
        </p:txBody>
      </p:sp>
      <p:pic>
        <p:nvPicPr>
          <p:cNvPr id="1027" name="Picture 3" descr="C:\Users\vitaly\Pictures\IBM100_300x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1787746" cy="7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38200"/>
              </a:xfrm>
            </p:spPr>
            <p:txBody>
              <a:bodyPr/>
              <a:lstStyle/>
              <a:p>
                <a:r>
                  <a:rPr lang="en-US" dirty="0"/>
                  <a:t>CSQ </a:t>
                </a:r>
                <a:r>
                  <a:rPr lang="en-US" dirty="0" smtClean="0"/>
                  <a:t>learnable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⊆</m:t>
                    </m:r>
                  </m:oMath>
                </a14:m>
                <a:r>
                  <a:rPr lang="en-US" dirty="0" smtClean="0"/>
                  <a:t> Evolvable [F. 08]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38200"/>
              </a:xfrm>
              <a:blipFill rotWithShape="1">
                <a:blip r:embed="rId3"/>
                <a:stretch>
                  <a:fillRect l="-2741" b="-2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219200" y="1634067"/>
            <a:ext cx="6096000" cy="36576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PAC learnable</a:t>
            </a: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1819275" y="2243667"/>
                <a:ext cx="4895850" cy="2870716"/>
              </a:xfrm>
              <a:prstGeom prst="ellipse">
                <a:avLst/>
              </a:prstGeom>
              <a:solidFill>
                <a:srgbClr val="FFC000">
                  <a:alpha val="3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Learnable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𝑃𝑒𝑟𝑓</m:t>
                        </m:r>
                      </m:e>
                    </m:acc>
                  </m:oMath>
                </a14:m>
                <a:r>
                  <a:rPr lang="en-US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oracle = CSQ learnable</a:t>
                </a:r>
              </a:p>
              <a:p>
                <a:pPr algn="ctr"/>
                <a:endParaRPr 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Evolvable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275" y="2243667"/>
                <a:ext cx="4895850" cy="2870716"/>
              </a:xfrm>
              <a:prstGeom prst="ellipse">
                <a:avLst/>
              </a:prstGeom>
              <a:blipFill rotWithShape="1">
                <a:blip r:embed="rId4"/>
                <a:stretch>
                  <a:fillRect r="-7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2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609600" y="914400"/>
                <a:ext cx="7924800" cy="312420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2"/>
                    </a:solidFill>
                  </a:rPr>
                  <a:t>Replace queries for performance values with approximate comparisons</a:t>
                </a:r>
              </a:p>
              <a:p>
                <a:pPr algn="ctr"/>
                <a:endParaRPr lang="en-US" sz="2400" b="1" dirty="0" smtClean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hypothesis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−1,1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tolerance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CSQ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&gt;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oracle returns:</a:t>
                </a: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 or 1                       otherwise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7924800" cy="3124200"/>
              </a:xfrm>
              <a:prstGeom prst="roundRect">
                <a:avLst/>
              </a:prstGeom>
              <a:blipFill rotWithShape="1">
                <a:blip r:embed="rId2"/>
                <a:stretch>
                  <a:fillRect t="-1744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43467" y="4419600"/>
            <a:ext cx="7924800" cy="1371600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Design evolution algorithm with mutations that simulate comparison queries</a:t>
            </a:r>
          </a:p>
        </p:txBody>
      </p:sp>
    </p:spTree>
    <p:extLst>
      <p:ext uri="{BB962C8B-B14F-4D97-AF65-F5344CB8AC3E}">
        <p14:creationId xmlns:p14="http://schemas.microsoft.com/office/powerpoint/2010/main" val="14041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comparisons to mutations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609600" y="914400"/>
                <a:ext cx="7924800" cy="198120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hypothesis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−1,1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tolerance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CSQ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&gt;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oracle returns:</a:t>
                </a: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 or 1                       otherwise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7924800" cy="1981200"/>
              </a:xfrm>
              <a:prstGeom prst="roundRect">
                <a:avLst/>
              </a:prstGeom>
              <a:blipFill rotWithShape="1">
                <a:blip r:embed="rId2"/>
                <a:stretch>
                  <a:fillRect t="-610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76582" y="3172325"/>
            <a:ext cx="3581401" cy="1899204"/>
            <a:chOff x="609600" y="3657600"/>
            <a:chExt cx="3581401" cy="18992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/>
                <p:cNvSpPr/>
                <p:nvPr/>
              </p:nvSpPr>
              <p:spPr>
                <a:xfrm>
                  <a:off x="609600" y="4191000"/>
                  <a:ext cx="1295400" cy="762000"/>
                </a:xfrm>
                <a:prstGeom prst="ellipse">
                  <a:avLst/>
                </a:prstGeom>
                <a:solidFill>
                  <a:schemeClr val="accent1">
                    <a:alpha val="3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≡0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191000"/>
                  <a:ext cx="1295400" cy="762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/>
            <p:cNvSpPr/>
            <p:nvPr/>
          </p:nvSpPr>
          <p:spPr>
            <a:xfrm rot="1306678" flipV="1">
              <a:off x="1871428" y="5003441"/>
              <a:ext cx="691483" cy="4571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20725567" flipV="1">
              <a:off x="1948938" y="4041247"/>
              <a:ext cx="691483" cy="50670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/>
                <p:cNvSpPr/>
                <p:nvPr/>
              </p:nvSpPr>
              <p:spPr>
                <a:xfrm>
                  <a:off x="2719100" y="3657600"/>
                  <a:ext cx="1471900" cy="762000"/>
                </a:xfrm>
                <a:prstGeom prst="ellipse">
                  <a:avLst/>
                </a:prstGeom>
                <a:solidFill>
                  <a:schemeClr val="accent1">
                    <a:alpha val="3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≡0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00" y="3657600"/>
                  <a:ext cx="1471900" cy="762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val 8"/>
                <p:cNvSpPr/>
                <p:nvPr/>
              </p:nvSpPr>
              <p:spPr>
                <a:xfrm>
                  <a:off x="2719101" y="4794804"/>
                  <a:ext cx="1471900" cy="762000"/>
                </a:xfrm>
                <a:prstGeom prst="ellipse">
                  <a:avLst/>
                </a:prstGeom>
                <a:solidFill>
                  <a:schemeClr val="accent1">
                    <a:alpha val="3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01" y="4794804"/>
                  <a:ext cx="1471900" cy="7620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06598" y="5132401"/>
                  <a:ext cx="2372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598" y="5132401"/>
                  <a:ext cx="23727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56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52006" y="3657600"/>
                  <a:ext cx="821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2006" y="3657600"/>
                  <a:ext cx="82116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876800" y="3436810"/>
                <a:ext cx="4147354" cy="1383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Beneficial/neutral threshold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Mutation pool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Performance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36810"/>
                <a:ext cx="4147354" cy="1383840"/>
              </a:xfrm>
              <a:prstGeom prst="rect">
                <a:avLst/>
              </a:prstGeom>
              <a:blipFill rotWithShape="1">
                <a:blip r:embed="rId8"/>
                <a:stretch>
                  <a:fillRect l="-1176" t="-2643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85091" y="5638800"/>
                <a:ext cx="49618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, Select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valid response to comparison query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91" y="5638800"/>
                <a:ext cx="4961871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983" t="-5660" r="-24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8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dirty="0" smtClean="0"/>
                  <a:t> algorithm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1" t="-19643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2302" y="2098631"/>
            <a:ext cx="4099905" cy="1899204"/>
            <a:chOff x="509913" y="3657600"/>
            <a:chExt cx="4099905" cy="18992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/>
                <p:cNvSpPr/>
                <p:nvPr/>
              </p:nvSpPr>
              <p:spPr>
                <a:xfrm>
                  <a:off x="509913" y="4191000"/>
                  <a:ext cx="1395087" cy="762000"/>
                </a:xfrm>
                <a:prstGeom prst="ellipse">
                  <a:avLst/>
                </a:prstGeom>
                <a:solidFill>
                  <a:schemeClr val="accent1">
                    <a:alpha val="3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3" y="4191000"/>
                  <a:ext cx="1395087" cy="7620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/>
            <p:cNvSpPr/>
            <p:nvPr/>
          </p:nvSpPr>
          <p:spPr>
            <a:xfrm rot="1306678" flipV="1">
              <a:off x="1871428" y="5003441"/>
              <a:ext cx="691483" cy="4571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20725567" flipV="1">
              <a:off x="1948938" y="4041247"/>
              <a:ext cx="691483" cy="50670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/>
                <p:cNvSpPr/>
                <p:nvPr/>
              </p:nvSpPr>
              <p:spPr>
                <a:xfrm>
                  <a:off x="2719099" y="3657600"/>
                  <a:ext cx="1766363" cy="762000"/>
                </a:xfrm>
                <a:prstGeom prst="ellipse">
                  <a:avLst/>
                </a:prstGeom>
                <a:solidFill>
                  <a:schemeClr val="accent1">
                    <a:alpha val="3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099" y="3657600"/>
                  <a:ext cx="1766363" cy="7620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val 8"/>
                <p:cNvSpPr/>
                <p:nvPr/>
              </p:nvSpPr>
              <p:spPr>
                <a:xfrm>
                  <a:off x="2673168" y="4794804"/>
                  <a:ext cx="1936650" cy="762000"/>
                </a:xfrm>
                <a:prstGeom prst="ellipse">
                  <a:avLst/>
                </a:prstGeom>
                <a:solidFill>
                  <a:schemeClr val="accent1">
                    <a:alpha val="3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168" y="4794804"/>
                  <a:ext cx="1936650" cy="7620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06598" y="5132401"/>
                  <a:ext cx="2372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598" y="5132401"/>
                  <a:ext cx="23727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56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52006" y="3657600"/>
                  <a:ext cx="821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2006" y="3657600"/>
                  <a:ext cx="82116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740326" y="2374258"/>
                <a:ext cx="4147354" cy="1383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Beneficial/neutral threshold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Mutation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Performance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⁡(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26" y="2374258"/>
                <a:ext cx="4147354" cy="1383840"/>
              </a:xfrm>
              <a:prstGeom prst="rect">
                <a:avLst/>
              </a:prstGeom>
              <a:blipFill rotWithShape="1">
                <a:blip r:embed="rId8"/>
                <a:stretch>
                  <a:fillRect l="-1324" t="-2643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79992" y="914400"/>
                <a:ext cx="76220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Need to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queries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function obtained after answering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queries</a:t>
                </a:r>
              </a:p>
              <a:p>
                <a:r>
                  <a:rPr lang="en-US" dirty="0" smtClean="0"/>
                  <a:t>Need to answer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2" y="914400"/>
                <a:ext cx="7622015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639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63059" y="4249488"/>
                <a:ext cx="8686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Leads to representations with values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[−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!</a:t>
                </a:r>
              </a:p>
              <a:p>
                <a:r>
                  <a:rPr lang="en-US" dirty="0" smtClean="0"/>
                  <a:t>Rescale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1/</m:t>
                    </m:r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to get functions with values in [-1,1]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" y="4249488"/>
                <a:ext cx="8686800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632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Flowchart: Alternate Process 15"/>
              <p:cNvSpPr/>
              <p:nvPr/>
            </p:nvSpPr>
            <p:spPr>
              <a:xfrm>
                <a:off x="601133" y="5105400"/>
                <a:ext cx="7848600" cy="1219200"/>
              </a:xfrm>
              <a:prstGeom prst="flowChartAlternateProcess">
                <a:avLst/>
              </a:prstGeom>
              <a:solidFill>
                <a:schemeClr val="accent1">
                  <a:alpha val="3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Given answers to queries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𝑃𝑒𝑟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≥1−</m:t>
                    </m:r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mutate into it</a:t>
                </a:r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Flowchart: Alternate Process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33" y="5105400"/>
                <a:ext cx="7848600" cy="1219200"/>
              </a:xfrm>
              <a:prstGeom prst="flowChartAlternateProcess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5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38200"/>
              </a:xfrm>
            </p:spPr>
            <p:txBody>
              <a:bodyPr/>
              <a:lstStyle/>
              <a:p>
                <a:r>
                  <a:rPr lang="en-US" dirty="0" smtClean="0"/>
                  <a:t>CSQ learnable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Evolvable [F.08; F. 09]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38200"/>
              </a:xfrm>
              <a:blipFill rotWithShape="1">
                <a:blip r:embed="rId3"/>
                <a:stretch>
                  <a:fillRect l="-2741" r="-1778" b="-2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202267" y="1278467"/>
            <a:ext cx="6096000" cy="36576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PAC learnable</a:t>
            </a: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1819275" y="2057400"/>
                <a:ext cx="4895850" cy="2480733"/>
              </a:xfrm>
              <a:prstGeom prst="ellipse">
                <a:avLst/>
              </a:prstGeom>
              <a:solidFill>
                <a:srgbClr val="FFC000">
                  <a:alpha val="3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CSQ learnable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≡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Evolvable</a:t>
                </a:r>
                <a:endPara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275" y="2057400"/>
                <a:ext cx="4895850" cy="248073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20276390">
            <a:off x="6806924" y="4092563"/>
            <a:ext cx="2063867" cy="891140"/>
          </a:xfrm>
          <a:prstGeom prst="rect">
            <a:avLst/>
          </a:prstGeom>
          <a:solidFill>
            <a:schemeClr val="bg1">
              <a:alpha val="38000"/>
            </a:schemeClr>
          </a:solidFill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ROBUST</a:t>
            </a:r>
            <a:endParaRPr lang="en-US" sz="360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802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optimizing selection; recombination [</a:t>
            </a:r>
            <a:r>
              <a:rPr lang="en-US" dirty="0" err="1" smtClean="0"/>
              <a:t>Kanade</a:t>
            </a:r>
            <a:r>
              <a:rPr lang="en-US" dirty="0" smtClean="0"/>
              <a:t> 11]; changing thresholds; </a:t>
            </a:r>
          </a:p>
          <a:p>
            <a:r>
              <a:rPr lang="en-US" dirty="0" smtClean="0"/>
              <a:t>number of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533400" y="1066800"/>
                <a:ext cx="8077200" cy="99060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SQ learning [Kearns 93] : learner submits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𝜓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, ℓ)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SQ oracle </a:t>
                </a:r>
                <a:r>
                  <a:rPr lang="en-US" sz="2000" dirty="0">
                    <a:solidFill>
                      <a:schemeClr val="tx1"/>
                    </a:solidFill>
                  </a:rPr>
                  <a:t>returns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τ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66800"/>
                <a:ext cx="8077200" cy="990600"/>
              </a:xfrm>
              <a:prstGeom prst="roundRect">
                <a:avLst/>
              </a:prstGeom>
              <a:blipFill rotWithShape="1">
                <a:blip r:embed="rId3"/>
                <a:stretch>
                  <a:fillRect l="-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How powerful is CSQ learning?</a:t>
            </a:r>
            <a:endParaRPr lang="en-US" sz="4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Many known algorithms are essentially described in SQ or can be easily translated to SQ</a:t>
                </a:r>
              </a:p>
              <a:p>
                <a:pPr lvl="1"/>
                <a:r>
                  <a:rPr lang="en-US" sz="1800" dirty="0" smtClean="0"/>
                  <a:t>Boolean conjunctions, decision lists, simple geometric concepts,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[Kearns 93]</a:t>
                </a:r>
              </a:p>
              <a:p>
                <a:r>
                  <a:rPr lang="en-US" dirty="0" smtClean="0"/>
                  <a:t>Several other were found with more effort</a:t>
                </a:r>
              </a:p>
              <a:p>
                <a:pPr lvl="1"/>
                <a:r>
                  <a:rPr lang="en-US" sz="1800" dirty="0" smtClean="0"/>
                  <a:t>Halfspaces with large margin 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[</a:t>
                </a:r>
                <a:r>
                  <a:rPr lang="en-US" sz="1800" dirty="0" err="1" smtClean="0">
                    <a:solidFill>
                      <a:srgbClr val="FFC000"/>
                    </a:solidFill>
                    <a:latin typeface="Berlin Sans FB" pitchFamily="34" charset="0"/>
                  </a:rPr>
                  <a:t>Bylander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 94]</a:t>
                </a:r>
              </a:p>
              <a:p>
                <a:pPr lvl="1"/>
                <a:r>
                  <a:rPr lang="en-US" sz="1800" dirty="0" smtClean="0"/>
                  <a:t>General LTFs 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[</a:t>
                </a:r>
                <a:r>
                  <a:rPr lang="en-US" sz="1800" dirty="0" err="1" smtClean="0">
                    <a:solidFill>
                      <a:srgbClr val="FFC000"/>
                    </a:solidFill>
                    <a:latin typeface="Berlin Sans FB" pitchFamily="34" charset="0"/>
                  </a:rPr>
                  <a:t>BlumFrie.Kann.Vemp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. 96; </a:t>
                </a:r>
                <a:r>
                  <a:rPr lang="en-US" sz="1800" dirty="0" err="1" smtClean="0">
                    <a:solidFill>
                      <a:srgbClr val="FFC000"/>
                    </a:solidFill>
                    <a:latin typeface="Berlin Sans FB" pitchFamily="34" charset="0"/>
                  </a:rPr>
                  <a:t>Duna.Vemp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. 04]</a:t>
                </a:r>
              </a:p>
              <a:p>
                <a:r>
                  <a:rPr lang="en-US" dirty="0" smtClean="0"/>
                  <a:t>General ML techniques </a:t>
                </a:r>
              </a:p>
              <a:p>
                <a:pPr lvl="1"/>
                <a:r>
                  <a:rPr lang="en-US" sz="1800" dirty="0"/>
                  <a:t>N</a:t>
                </a:r>
                <a:r>
                  <a:rPr lang="en-US" sz="1800" dirty="0" smtClean="0"/>
                  <a:t>earest neighbor</a:t>
                </a:r>
              </a:p>
              <a:p>
                <a:pPr lvl="1"/>
                <a:r>
                  <a:rPr lang="en-US" sz="1800" dirty="0" smtClean="0"/>
                  <a:t>Gradient descent</a:t>
                </a:r>
              </a:p>
              <a:p>
                <a:pPr lvl="1"/>
                <a:r>
                  <a:rPr lang="en-US" sz="1800" dirty="0" smtClean="0"/>
                  <a:t>SVM</a:t>
                </a:r>
              </a:p>
              <a:p>
                <a:pPr lvl="1"/>
                <a:r>
                  <a:rPr lang="en-US" sz="1800" dirty="0"/>
                  <a:t>B</a:t>
                </a:r>
                <a:r>
                  <a:rPr lang="en-US" sz="1800" dirty="0" smtClean="0"/>
                  <a:t>oosting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229600" cy="4525963"/>
              </a:xfrm>
              <a:blipFill rotWithShape="1">
                <a:blip r:embed="rId4"/>
                <a:stretch>
                  <a:fillRect l="-103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0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400" dirty="0" smtClean="0"/>
              <a:t>Perceptron in SQ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6374" y="919952"/>
                <a:ext cx="8229600" cy="56332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Recall the Perceptron algorithm:</a:t>
                </a:r>
              </a:p>
              <a:p>
                <a:pPr lvl="1"/>
                <a:r>
                  <a:rPr lang="en-US" dirty="0" smtClean="0"/>
                  <a:t>Add false negatives, subtract false positive examples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sz="3600" dirty="0"/>
              </a:p>
              <a:p>
                <a:r>
                  <a:rPr lang="en-US" sz="2200" dirty="0" smtClean="0"/>
                  <a:t>Use SQs to find the centroid of false positives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20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⋅</m:t>
                    </m:r>
                    <m:r>
                      <a:rPr lang="en-US" sz="2200" i="1" dirty="0" smtClean="0">
                        <a:latin typeface="Cambria Math"/>
                      </a:rPr>
                      <m:t> </m:t>
                    </m:r>
                    <m:r>
                      <a:rPr lang="en-US" sz="2200" i="1" dirty="0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b="0" i="1" dirty="0" smtClean="0">
                        <a:latin typeface="Cambria Math"/>
                      </a:rPr>
                      <m:t>⋅ </m:t>
                    </m:r>
                    <m:r>
                      <a:rPr lang="en-US" sz="2200" b="0" i="1" dirty="0" smtClean="0">
                        <a:latin typeface="Cambria Math"/>
                      </a:rPr>
                      <m:t>𝐼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</a:rPr>
                      <m:t>𝑥</m:t>
                    </m:r>
                    <m:r>
                      <a:rPr lang="en-US" sz="2200" i="1" dirty="0" smtClean="0">
                        <a:latin typeface="Cambria Math"/>
                      </a:rPr>
                      <m:t>) = 1)]</m:t>
                    </m:r>
                  </m:oMath>
                </a14:m>
                <a:r>
                  <a:rPr lang="en-US" sz="2200" dirty="0" smtClean="0"/>
                  <a:t> gives the first coordinate of the centroid</a:t>
                </a:r>
              </a:p>
              <a:p>
                <a:r>
                  <a:rPr lang="en-US" sz="2200" dirty="0" smtClean="0"/>
                  <a:t>Use the centroid for the Perceptron update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374" y="919952"/>
                <a:ext cx="8229600" cy="5633247"/>
              </a:xfrm>
              <a:blipFill rotWithShape="1">
                <a:blip r:embed="rId3"/>
                <a:stretch>
                  <a:fillRect l="-103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21384" y="1678777"/>
            <a:ext cx="2973388" cy="3241675"/>
            <a:chOff x="6249958" y="1554163"/>
            <a:chExt cx="2973388" cy="3241675"/>
          </a:xfrm>
        </p:grpSpPr>
        <p:sp>
          <p:nvSpPr>
            <p:cNvPr id="5" name="Text Box 6"/>
            <p:cNvSpPr txBox="1">
              <a:spLocks noChangeAspect="1" noChangeArrowheads="1"/>
            </p:cNvSpPr>
            <p:nvPr/>
          </p:nvSpPr>
          <p:spPr bwMode="auto">
            <a:xfrm>
              <a:off x="6515070" y="4049712"/>
              <a:ext cx="585788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" name="Text Box 7"/>
            <p:cNvSpPr txBox="1">
              <a:spLocks noChangeAspect="1" noChangeArrowheads="1"/>
            </p:cNvSpPr>
            <p:nvPr/>
          </p:nvSpPr>
          <p:spPr bwMode="auto">
            <a:xfrm>
              <a:off x="6249958" y="3113087"/>
              <a:ext cx="5889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" name="Text Box 8"/>
            <p:cNvSpPr txBox="1">
              <a:spLocks noChangeAspect="1" noChangeArrowheads="1"/>
            </p:cNvSpPr>
            <p:nvPr/>
          </p:nvSpPr>
          <p:spPr bwMode="auto">
            <a:xfrm>
              <a:off x="6591271" y="3751263"/>
              <a:ext cx="58578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8" name="Text Box 9"/>
            <p:cNvSpPr txBox="1">
              <a:spLocks noChangeAspect="1" noChangeArrowheads="1"/>
            </p:cNvSpPr>
            <p:nvPr/>
          </p:nvSpPr>
          <p:spPr bwMode="auto">
            <a:xfrm>
              <a:off x="8635971" y="3405188"/>
              <a:ext cx="5873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" name="Text Box 10"/>
            <p:cNvSpPr txBox="1">
              <a:spLocks noChangeAspect="1" noChangeArrowheads="1"/>
            </p:cNvSpPr>
            <p:nvPr/>
          </p:nvSpPr>
          <p:spPr bwMode="auto">
            <a:xfrm>
              <a:off x="7980333" y="4216400"/>
              <a:ext cx="5889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0" name="Text Box 11"/>
            <p:cNvSpPr txBox="1">
              <a:spLocks noChangeAspect="1" noChangeArrowheads="1"/>
            </p:cNvSpPr>
            <p:nvPr/>
          </p:nvSpPr>
          <p:spPr bwMode="auto">
            <a:xfrm>
              <a:off x="7173883" y="4192588"/>
              <a:ext cx="588963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1" name="Text Box 12"/>
            <p:cNvSpPr txBox="1">
              <a:spLocks noChangeAspect="1" noChangeArrowheads="1"/>
            </p:cNvSpPr>
            <p:nvPr/>
          </p:nvSpPr>
          <p:spPr bwMode="auto">
            <a:xfrm>
              <a:off x="7677202" y="2609850"/>
              <a:ext cx="319087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2" name="Text Box 13"/>
            <p:cNvSpPr txBox="1">
              <a:spLocks noChangeAspect="1" noChangeArrowheads="1"/>
            </p:cNvSpPr>
            <p:nvPr/>
          </p:nvSpPr>
          <p:spPr bwMode="auto">
            <a:xfrm>
              <a:off x="7245321" y="1554163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3" name="Text Box 14"/>
            <p:cNvSpPr txBox="1">
              <a:spLocks noChangeAspect="1" noChangeArrowheads="1"/>
            </p:cNvSpPr>
            <p:nvPr/>
          </p:nvSpPr>
          <p:spPr bwMode="auto">
            <a:xfrm>
              <a:off x="7751733" y="3778250"/>
              <a:ext cx="4191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4" name="Text Box 15"/>
            <p:cNvSpPr txBox="1">
              <a:spLocks noChangeAspect="1" noChangeArrowheads="1"/>
            </p:cNvSpPr>
            <p:nvPr/>
          </p:nvSpPr>
          <p:spPr bwMode="auto">
            <a:xfrm>
              <a:off x="8778846" y="2466975"/>
              <a:ext cx="3175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5" name="Text Box 16"/>
            <p:cNvSpPr txBox="1">
              <a:spLocks noChangeAspect="1" noChangeArrowheads="1"/>
            </p:cNvSpPr>
            <p:nvPr/>
          </p:nvSpPr>
          <p:spPr bwMode="auto">
            <a:xfrm>
              <a:off x="7512021" y="1554163"/>
              <a:ext cx="31908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6" name="Text Box 17"/>
            <p:cNvSpPr txBox="1">
              <a:spLocks noChangeAspect="1" noChangeArrowheads="1"/>
            </p:cNvSpPr>
            <p:nvPr/>
          </p:nvSpPr>
          <p:spPr bwMode="auto">
            <a:xfrm>
              <a:off x="6500783" y="2435387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7" name="Text Box 18"/>
            <p:cNvSpPr txBox="1">
              <a:spLocks noChangeAspect="1" noChangeArrowheads="1"/>
            </p:cNvSpPr>
            <p:nvPr/>
          </p:nvSpPr>
          <p:spPr bwMode="auto">
            <a:xfrm>
              <a:off x="7512021" y="2079625"/>
              <a:ext cx="319087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8" name="Text Box 19"/>
            <p:cNvSpPr txBox="1">
              <a:spLocks noChangeAspect="1" noChangeArrowheads="1"/>
            </p:cNvSpPr>
            <p:nvPr/>
          </p:nvSpPr>
          <p:spPr bwMode="auto">
            <a:xfrm>
              <a:off x="6857971" y="1986124"/>
              <a:ext cx="319087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9" name="Text Box 20"/>
            <p:cNvSpPr txBox="1">
              <a:spLocks noChangeAspect="1" noChangeArrowheads="1"/>
            </p:cNvSpPr>
            <p:nvPr/>
          </p:nvSpPr>
          <p:spPr bwMode="auto">
            <a:xfrm>
              <a:off x="8696296" y="2884488"/>
              <a:ext cx="320675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0" name="Text Box 21"/>
            <p:cNvSpPr txBox="1">
              <a:spLocks noChangeAspect="1" noChangeArrowheads="1"/>
            </p:cNvSpPr>
            <p:nvPr/>
          </p:nvSpPr>
          <p:spPr bwMode="auto">
            <a:xfrm>
              <a:off x="8134321" y="2697163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1" name="Line 22"/>
            <p:cNvSpPr>
              <a:spLocks noChangeAspect="1" noChangeShapeType="1"/>
            </p:cNvSpPr>
            <p:nvPr/>
          </p:nvSpPr>
          <p:spPr bwMode="auto">
            <a:xfrm>
              <a:off x="6322364" y="2879887"/>
              <a:ext cx="2574768" cy="6513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6"/>
            <p:cNvSpPr txBox="1">
              <a:spLocks noChangeAspect="1" noChangeArrowheads="1"/>
            </p:cNvSpPr>
            <p:nvPr/>
          </p:nvSpPr>
          <p:spPr bwMode="auto">
            <a:xfrm>
              <a:off x="8032721" y="2217738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3" name="Text Box 27"/>
            <p:cNvSpPr txBox="1">
              <a:spLocks noChangeAspect="1" noChangeArrowheads="1"/>
            </p:cNvSpPr>
            <p:nvPr/>
          </p:nvSpPr>
          <p:spPr bwMode="auto">
            <a:xfrm>
              <a:off x="6540470" y="3611562"/>
              <a:ext cx="5857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4" name="Text Box 28"/>
            <p:cNvSpPr txBox="1">
              <a:spLocks noChangeAspect="1" noChangeArrowheads="1"/>
            </p:cNvSpPr>
            <p:nvPr/>
          </p:nvSpPr>
          <p:spPr bwMode="auto">
            <a:xfrm>
              <a:off x="6692870" y="3113087"/>
              <a:ext cx="58578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5" name="Text Box 29"/>
            <p:cNvSpPr txBox="1">
              <a:spLocks noChangeAspect="1" noChangeArrowheads="1"/>
            </p:cNvSpPr>
            <p:nvPr/>
          </p:nvSpPr>
          <p:spPr bwMode="auto">
            <a:xfrm>
              <a:off x="7202458" y="3241513"/>
              <a:ext cx="585787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6" name="Text Box 30"/>
            <p:cNvSpPr txBox="1">
              <a:spLocks noChangeAspect="1" noChangeArrowheads="1"/>
            </p:cNvSpPr>
            <p:nvPr/>
          </p:nvSpPr>
          <p:spPr bwMode="auto">
            <a:xfrm>
              <a:off x="8294658" y="4040981"/>
              <a:ext cx="58578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7" name="Text Box 31"/>
            <p:cNvSpPr txBox="1">
              <a:spLocks noChangeAspect="1" noChangeArrowheads="1"/>
            </p:cNvSpPr>
            <p:nvPr/>
          </p:nvSpPr>
          <p:spPr bwMode="auto">
            <a:xfrm>
              <a:off x="8312121" y="2036763"/>
              <a:ext cx="320675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8" name="Text Box 32"/>
            <p:cNvSpPr txBox="1">
              <a:spLocks noChangeAspect="1" noChangeArrowheads="1"/>
            </p:cNvSpPr>
            <p:nvPr/>
          </p:nvSpPr>
          <p:spPr bwMode="auto">
            <a:xfrm>
              <a:off x="7202458" y="2590962"/>
              <a:ext cx="320675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9" name="Text Box 34"/>
            <p:cNvSpPr txBox="1">
              <a:spLocks noChangeAspect="1" noChangeArrowheads="1"/>
            </p:cNvSpPr>
            <p:nvPr/>
          </p:nvSpPr>
          <p:spPr bwMode="auto">
            <a:xfrm>
              <a:off x="7215158" y="3581400"/>
              <a:ext cx="4191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078980" y="1701001"/>
            <a:ext cx="895431" cy="307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rot="876471">
            <a:off x="3118483" y="1751596"/>
            <a:ext cx="1619184" cy="1380437"/>
          </a:xfrm>
          <a:prstGeom prst="triangl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1200" y="211073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</a:p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35" name="Flowchart: Connector 34"/>
          <p:cNvSpPr/>
          <p:nvPr/>
        </p:nvSpPr>
        <p:spPr>
          <a:xfrm>
            <a:off x="3957190" y="2734464"/>
            <a:ext cx="115094" cy="115255"/>
          </a:xfrm>
          <a:prstGeom prst="flowChartConnector">
            <a:avLst/>
          </a:prstGeom>
          <a:solidFill>
            <a:schemeClr val="tx2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20690349">
            <a:off x="4149969" y="1654641"/>
            <a:ext cx="209550" cy="109051"/>
          </a:xfrm>
          <a:prstGeom prst="rightArrow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9797655">
            <a:off x="3829370" y="1741701"/>
            <a:ext cx="209550" cy="109051"/>
          </a:xfrm>
          <a:prstGeom prst="rightArrow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01290" y="3551510"/>
                <a:ext cx="386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290" y="3551510"/>
                <a:ext cx="38696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05071" y="4589734"/>
                <a:ext cx="47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071" y="4589734"/>
                <a:ext cx="47359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3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animBg="1"/>
      <p:bldP spid="33" grpId="0"/>
      <p:bldP spid="35" grpId="0" animBg="1"/>
      <p:bldP spid="38" grpId="0" animBg="1"/>
      <p:bldP spid="39" grpId="0" animBg="1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838200"/>
              </a:xfrm>
            </p:spPr>
            <p:txBody>
              <a:bodyPr/>
              <a:lstStyle/>
              <a:p>
                <a:r>
                  <a:rPr lang="en-US" sz="4400" dirty="0" smtClean="0"/>
                  <a:t>If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4400" dirty="0" smtClean="0"/>
                  <a:t> is fixed then SQ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4400" dirty="0" smtClean="0"/>
                  <a:t>CSQ</a:t>
                </a:r>
                <a:endParaRPr lang="en-US" sz="4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838200"/>
              </a:xfrm>
              <a:blipFill rotWithShape="1">
                <a:blip r:embed="rId4"/>
                <a:stretch>
                  <a:fillRect l="-3556" t="-13768" b="-36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Decompose </a:t>
                </a:r>
                <a:r>
                  <a:rPr lang="en-US" dirty="0" smtClean="0"/>
                  <a:t>SQ into CSQ and a </a:t>
                </a:r>
                <a:r>
                  <a:rPr lang="en-US" dirty="0" smtClean="0"/>
                  <a:t>constant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Corollary: linear threshold functions are evolvable for any fixed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5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828800"/>
            <a:ext cx="8232775" cy="1336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267200" y="3276600"/>
            <a:ext cx="1600200" cy="354806"/>
          </a:xfrm>
          <a:prstGeom prst="wedgeRoundRectCallout">
            <a:avLst>
              <a:gd name="adj1" fmla="val -31779"/>
              <a:gd name="adj2" fmla="val -107880"/>
              <a:gd name="adj3" fmla="val 16667"/>
            </a:avLst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CSQ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Distribution-independent CSQ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Single points are learnable [F. 09]</a:t>
                </a:r>
              </a:p>
              <a:p>
                <a:r>
                  <a:rPr lang="en-US" dirty="0" smtClean="0"/>
                  <a:t>Characterization of weak-learning [F. 08]</a:t>
                </a:r>
                <a:endParaRPr lang="en-US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Better than random guessing: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lim>
                        <m:r>
                          <a:rPr 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General linear thresholds are not weakly CSQ learnable [</a:t>
                </a:r>
                <a:r>
                  <a:rPr lang="en-US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Goldmann,Hastad,Razborov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95] (but are SQ learnable)</a:t>
                </a:r>
              </a:p>
              <a:p>
                <a:r>
                  <a:rPr lang="en-US" dirty="0" smtClean="0"/>
                  <a:t>Conjunctions are not CSQ learnable [F. 11]</a:t>
                </a: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229600" cy="5181600"/>
              </a:xfrm>
              <a:blipFill rotWithShape="1">
                <a:blip r:embed="rId2"/>
                <a:stretch>
                  <a:fillRect l="-1185" t="-941" r="-889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762000" y="2743200"/>
                <a:ext cx="7620000" cy="175260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weakly CSQ learnable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and only if all functions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can </a:t>
                </a:r>
                <a:r>
                  <a:rPr lang="en-US" sz="2400" dirty="0">
                    <a:solidFill>
                      <a:schemeClr val="tx1"/>
                    </a:solidFill>
                  </a:rPr>
                  <a:t>be represented as linear threshold functions with “significant” margin over a poly-size set of Boolean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features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743200"/>
                <a:ext cx="7620000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 r="-1197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r>
              <a:rPr lang="en-US" sz="4000" dirty="0" smtClean="0"/>
              <a:t>Further directions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3875" y="1219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Characterize (strong) </a:t>
                </a:r>
                <a:r>
                  <a:rPr lang="en-US" dirty="0" err="1"/>
                  <a:t>evolvability</a:t>
                </a:r>
                <a:r>
                  <a:rPr lang="en-US" dirty="0"/>
                  <a:t> (CSQ learning)</a:t>
                </a:r>
              </a:p>
              <a:p>
                <a:pPr lvl="1"/>
                <a:r>
                  <a:rPr lang="en-US" sz="1800" dirty="0"/>
                  <a:t>Strengthen the lower bound for conjunctions</a:t>
                </a:r>
              </a:p>
              <a:p>
                <a:r>
                  <a:rPr lang="en-US" dirty="0"/>
                  <a:t>Are thresholds on a line evolvable distribution </a:t>
                </a:r>
                <a:r>
                  <a:rPr lang="en-US" dirty="0" smtClean="0"/>
                  <a:t>independently</a:t>
                </a:r>
                <a:endParaRPr lang="en-US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𝑃𝑒𝑟𝑓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then all of SQ is evolvable [F. 09]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219200"/>
                <a:ext cx="8229600" cy="4525963"/>
              </a:xfrm>
              <a:blipFill rotWithShape="1">
                <a:blip r:embed="rId2"/>
                <a:stretch>
                  <a:fillRect l="-103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IBM_ADMIN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914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examples vs </a:t>
            </a:r>
            <a:r>
              <a:rPr lang="en-US" dirty="0" err="1" smtClean="0"/>
              <a:t>evolvability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447800"/>
            <a:ext cx="6096000" cy="36576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Learnable from examples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2438400"/>
            <a:ext cx="3657600" cy="1905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Evolvable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3009900"/>
            <a:ext cx="2339087" cy="381000"/>
            <a:chOff x="6096000" y="3009900"/>
            <a:chExt cx="2339087" cy="381000"/>
          </a:xfrm>
        </p:grpSpPr>
        <p:sp>
          <p:nvSpPr>
            <p:cNvPr id="6" name="Flowchart: Connector 5"/>
            <p:cNvSpPr/>
            <p:nvPr/>
          </p:nvSpPr>
          <p:spPr>
            <a:xfrm>
              <a:off x="6096000" y="3009900"/>
              <a:ext cx="381000" cy="381000"/>
            </a:xfrm>
            <a:prstGeom prst="flowChartConnector">
              <a:avLst/>
            </a:prstGeom>
            <a:solidFill>
              <a:srgbClr val="C0000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3021568"/>
              <a:ext cx="1805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Parity functions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9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400" dirty="0" smtClean="0"/>
              <a:t>The core model: PAC </a:t>
            </a:r>
            <a:r>
              <a:rPr lang="en-US" sz="4000" dirty="0" smtClean="0">
                <a:solidFill>
                  <a:srgbClr val="FFC000"/>
                </a:solidFill>
                <a:latin typeface="Berlin Sans FB" pitchFamily="34" charset="0"/>
              </a:rPr>
              <a:t>[Valiant </a:t>
            </a:r>
            <a:r>
              <a:rPr lang="en-US" sz="4000" dirty="0">
                <a:solidFill>
                  <a:srgbClr val="FFC000"/>
                </a:solidFill>
                <a:latin typeface="Berlin Sans FB" pitchFamily="34" charset="0"/>
              </a:rPr>
              <a:t>84</a:t>
            </a:r>
            <a:r>
              <a:rPr lang="en-US" sz="4000" dirty="0" smtClean="0">
                <a:solidFill>
                  <a:srgbClr val="FFC000"/>
                </a:solidFill>
                <a:latin typeface="Berlin Sans FB" pitchFamily="34" charset="0"/>
              </a:rPr>
              <a:t>]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Learner observes random examples: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Assumption: unknown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b="0" i="0" dirty="0" smtClean="0">
                        <a:latin typeface="Cambria Math"/>
                      </a:rPr>
                      <m:t>: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latin typeface="Cambria Math"/>
                      </a:rPr>
                      <m:t>→{−1,1}</m:t>
                    </m:r>
                  </m:oMath>
                </a14:m>
                <a:r>
                  <a:rPr lang="en-US" dirty="0" smtClean="0"/>
                  <a:t> labeling the examples comes from a known class of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229600" cy="4525963"/>
              </a:xfrm>
              <a:blipFill rotWithShape="1">
                <a:blip r:embed="rId3"/>
                <a:stretch>
                  <a:fillRect l="-103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914400" y="3581400"/>
                <a:ext cx="7772400" cy="2590800"/>
              </a:xfrm>
              <a:prstGeom prst="roundRect">
                <a:avLst/>
              </a:prstGeom>
              <a:solidFill>
                <a:schemeClr val="accent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&gt;0,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w.h.p. output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: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→[−1,1]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s.t.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lim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≥1−</m:t>
                    </m:r>
                    <m:r>
                      <a:rPr lang="en-US" sz="24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oolean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h</m:t>
                    </m:r>
                  </m:oMath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≥1−</m:t>
                      </m:r>
                      <m:r>
                        <a:rPr lang="en-US" sz="2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/2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Efficient: poly(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time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581400"/>
                <a:ext cx="7772400" cy="25908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>
              <a:xfrm>
                <a:off x="3505200" y="2616200"/>
                <a:ext cx="3581400" cy="457200"/>
              </a:xfrm>
              <a:prstGeom prst="wedgeRoundRectCallout">
                <a:avLst>
                  <a:gd name="adj1" fmla="val -26507"/>
                  <a:gd name="adj2" fmla="val 227315"/>
                  <a:gd name="adj3" fmla="val 16667"/>
                </a:avLst>
              </a:prstGeom>
              <a:solidFill>
                <a:schemeClr val="accent1">
                  <a:alpha val="3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very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16200"/>
                <a:ext cx="3581400" cy="457200"/>
              </a:xfrm>
              <a:prstGeom prst="wedgeRoundRectCallout">
                <a:avLst>
                  <a:gd name="adj1" fmla="val -26507"/>
                  <a:gd name="adj2" fmla="val 227315"/>
                  <a:gd name="adj3" fmla="val 16667"/>
                </a:avLst>
              </a:prstGeom>
              <a:blipFill rotWithShape="1">
                <a:blip r:embed="rId5"/>
                <a:stretch>
                  <a:fillRect t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0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800" dirty="0" smtClean="0"/>
              <a:t>Classical example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6324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halfspaces/linear threshold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𝑠𝑖𝑔𝑛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  <m:r>
                          <a:rPr lang="en-US" sz="1800" b="0" i="1" smtClean="0">
                            <a:latin typeface="Cambria Math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latin typeface="Cambria Math"/>
                      </a:rPr>
                      <m:t>𝑹</m:t>
                    </m:r>
                  </m:oMath>
                </a14:m>
                <a:endParaRPr lang="en-US" sz="1800" b="1" dirty="0" smtClean="0"/>
              </a:p>
              <a:p>
                <a:pPr lvl="1"/>
                <a:r>
                  <a:rPr lang="en-US" sz="1800" dirty="0" smtClean="0"/>
                  <a:t>equivalent to examples being linearly separable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Perceptron algorithm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      [Rosenblatt 57; Block 62; </a:t>
                </a:r>
                <a:r>
                  <a:rPr lang="en-US" sz="1800" dirty="0" err="1" smtClean="0">
                    <a:solidFill>
                      <a:srgbClr val="FFC000"/>
                    </a:solidFill>
                    <a:latin typeface="Berlin Sans FB" pitchFamily="34" charset="0"/>
                  </a:rPr>
                  <a:t>Novikoff</a:t>
                </a:r>
                <a:r>
                  <a:rPr lang="en-US" sz="1800" dirty="0" smtClean="0">
                    <a:solidFill>
                      <a:srgbClr val="FFC000"/>
                    </a:solidFill>
                    <a:latin typeface="Berlin Sans FB" pitchFamily="34" charset="0"/>
                  </a:rPr>
                  <a:t> 62]</a:t>
                </a:r>
                <a:endParaRPr lang="en-US" dirty="0" smtClean="0">
                  <a:solidFill>
                    <a:srgbClr val="FFC000"/>
                  </a:solidFill>
                  <a:latin typeface="Berlin Sans FB" pitchFamily="34" charset="0"/>
                </a:endParaRPr>
              </a:p>
              <a:p>
                <a:pPr lvl="1"/>
                <a:r>
                  <a:rPr lang="en-US" dirty="0" smtClean="0"/>
                  <a:t>Start with LTF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0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defined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,0,…,0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Get a random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,ℓ)</m:t>
                    </m:r>
                  </m:oMath>
                </a14:m>
                <a:r>
                  <a:rPr lang="en-US" dirty="0" smtClean="0"/>
                  <a:t>.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=ℓ </m:t>
                    </m:r>
                  </m:oMath>
                </a14:m>
                <a:r>
                  <a:rPr lang="en-US" dirty="0" smtClean="0"/>
                  <a:t> do nothing</a:t>
                </a:r>
              </a:p>
              <a:p>
                <a:pPr lvl="1"/>
                <a:r>
                  <a:rPr lang="en-US" dirty="0" smtClean="0"/>
                  <a:t>Else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 be LTF defined by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+ℓ⋅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+ℓ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Gives PAC learning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smtClean="0"/>
                  <a:t>significant </a:t>
                </a:r>
                <a:r>
                  <a:rPr lang="en-US" dirty="0" smtClean="0"/>
                  <a:t>margin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on the observed data points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6324600" cy="4525963"/>
              </a:xfrm>
              <a:blipFill rotWithShape="1">
                <a:blip r:embed="rId3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249958" y="1554163"/>
            <a:ext cx="2898775" cy="3241675"/>
            <a:chOff x="6249958" y="1554163"/>
            <a:chExt cx="2898775" cy="3241675"/>
          </a:xfrm>
        </p:grpSpPr>
        <p:sp>
          <p:nvSpPr>
            <p:cNvPr id="6" name="Text Box 6"/>
            <p:cNvSpPr txBox="1">
              <a:spLocks noChangeAspect="1" noChangeArrowheads="1"/>
            </p:cNvSpPr>
            <p:nvPr/>
          </p:nvSpPr>
          <p:spPr bwMode="auto">
            <a:xfrm>
              <a:off x="6515070" y="4049712"/>
              <a:ext cx="585788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6249958" y="3113087"/>
              <a:ext cx="5889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8" name="Text Box 8"/>
            <p:cNvSpPr txBox="1">
              <a:spLocks noChangeAspect="1" noChangeArrowheads="1"/>
            </p:cNvSpPr>
            <p:nvPr/>
          </p:nvSpPr>
          <p:spPr bwMode="auto">
            <a:xfrm>
              <a:off x="6591271" y="3751263"/>
              <a:ext cx="58578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8561358" y="3581401"/>
              <a:ext cx="5873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7980333" y="4216400"/>
              <a:ext cx="5889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1" name="Text Box 11"/>
            <p:cNvSpPr txBox="1">
              <a:spLocks noChangeAspect="1" noChangeArrowheads="1"/>
            </p:cNvSpPr>
            <p:nvPr/>
          </p:nvSpPr>
          <p:spPr bwMode="auto">
            <a:xfrm>
              <a:off x="7173883" y="4192588"/>
              <a:ext cx="588963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>
              <a:off x="7677202" y="2609850"/>
              <a:ext cx="319087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7245321" y="1554163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4" name="Text Box 14"/>
            <p:cNvSpPr txBox="1">
              <a:spLocks noChangeAspect="1" noChangeArrowheads="1"/>
            </p:cNvSpPr>
            <p:nvPr/>
          </p:nvSpPr>
          <p:spPr bwMode="auto">
            <a:xfrm>
              <a:off x="7751733" y="3778250"/>
              <a:ext cx="4191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5" name="Text Box 15"/>
            <p:cNvSpPr txBox="1">
              <a:spLocks noChangeAspect="1" noChangeArrowheads="1"/>
            </p:cNvSpPr>
            <p:nvPr/>
          </p:nvSpPr>
          <p:spPr bwMode="auto">
            <a:xfrm>
              <a:off x="8778846" y="2466975"/>
              <a:ext cx="3175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7512021" y="1554163"/>
              <a:ext cx="31908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6500783" y="2435387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7512021" y="2079625"/>
              <a:ext cx="319087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6857971" y="1986124"/>
              <a:ext cx="319087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8696296" y="2884488"/>
              <a:ext cx="320675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8134321" y="2697163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2" name="Line 22"/>
            <p:cNvSpPr>
              <a:spLocks noChangeAspect="1" noChangeShapeType="1"/>
            </p:cNvSpPr>
            <p:nvPr/>
          </p:nvSpPr>
          <p:spPr bwMode="auto">
            <a:xfrm>
              <a:off x="6281865" y="2917354"/>
              <a:ext cx="2735106" cy="6919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6"/>
            <p:cNvSpPr txBox="1">
              <a:spLocks noChangeAspect="1" noChangeArrowheads="1"/>
            </p:cNvSpPr>
            <p:nvPr/>
          </p:nvSpPr>
          <p:spPr bwMode="auto">
            <a:xfrm>
              <a:off x="8032721" y="2217738"/>
              <a:ext cx="320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4" name="Text Box 27"/>
            <p:cNvSpPr txBox="1">
              <a:spLocks noChangeAspect="1" noChangeArrowheads="1"/>
            </p:cNvSpPr>
            <p:nvPr/>
          </p:nvSpPr>
          <p:spPr bwMode="auto">
            <a:xfrm>
              <a:off x="6540470" y="3611562"/>
              <a:ext cx="5857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5" name="Text Box 28"/>
            <p:cNvSpPr txBox="1">
              <a:spLocks noChangeAspect="1" noChangeArrowheads="1"/>
            </p:cNvSpPr>
            <p:nvPr/>
          </p:nvSpPr>
          <p:spPr bwMode="auto">
            <a:xfrm>
              <a:off x="6692870" y="3113087"/>
              <a:ext cx="58578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6" name="Text Box 29"/>
            <p:cNvSpPr txBox="1">
              <a:spLocks noChangeAspect="1" noChangeArrowheads="1"/>
            </p:cNvSpPr>
            <p:nvPr/>
          </p:nvSpPr>
          <p:spPr bwMode="auto">
            <a:xfrm>
              <a:off x="7202458" y="3241513"/>
              <a:ext cx="585787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7" name="Text Box 30"/>
            <p:cNvSpPr txBox="1">
              <a:spLocks noChangeAspect="1" noChangeArrowheads="1"/>
            </p:cNvSpPr>
            <p:nvPr/>
          </p:nvSpPr>
          <p:spPr bwMode="auto">
            <a:xfrm>
              <a:off x="8294658" y="4040981"/>
              <a:ext cx="58578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8" name="Text Box 31"/>
            <p:cNvSpPr txBox="1">
              <a:spLocks noChangeAspect="1" noChangeArrowheads="1"/>
            </p:cNvSpPr>
            <p:nvPr/>
          </p:nvSpPr>
          <p:spPr bwMode="auto">
            <a:xfrm>
              <a:off x="8312121" y="2036763"/>
              <a:ext cx="320675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29" name="Text Box 32"/>
            <p:cNvSpPr txBox="1">
              <a:spLocks noChangeAspect="1" noChangeArrowheads="1"/>
            </p:cNvSpPr>
            <p:nvPr/>
          </p:nvSpPr>
          <p:spPr bwMode="auto">
            <a:xfrm>
              <a:off x="7202458" y="2590962"/>
              <a:ext cx="320675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-</a:t>
              </a:r>
            </a:p>
          </p:txBody>
        </p:sp>
        <p:sp>
          <p:nvSpPr>
            <p:cNvPr id="30" name="Text Box 34"/>
            <p:cNvSpPr txBox="1">
              <a:spLocks noChangeAspect="1" noChangeArrowheads="1"/>
            </p:cNvSpPr>
            <p:nvPr/>
          </p:nvSpPr>
          <p:spPr bwMode="auto">
            <a:xfrm>
              <a:off x="7215158" y="3581400"/>
              <a:ext cx="4191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37895" y="2725105"/>
            <a:ext cx="3077488" cy="1095846"/>
            <a:chOff x="5937895" y="2725105"/>
            <a:chExt cx="3077488" cy="10958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327745" y="2725105"/>
              <a:ext cx="2687638" cy="7056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276279" y="3115309"/>
              <a:ext cx="2687638" cy="7056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738404">
                  <a:off x="5937895" y="2814454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𝛾</m:t>
                      </m:r>
                      <m:r>
                        <a:rPr lang="en-US" sz="1400" b="0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400" dirty="0" smtClean="0"/>
                    <a:t>{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38404">
                  <a:off x="5937895" y="2814454"/>
                  <a:ext cx="389850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054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11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400" dirty="0" smtClean="0"/>
              <a:t>Evolution algorithm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992" y="1683101"/>
                <a:ext cx="5715000" cy="4191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representation class of functions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E.g. all linear thresholds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- randomized </a:t>
                </a:r>
                <a:r>
                  <a:rPr lang="en-US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mutation algorithm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that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outputs (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random mutation)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Efficient: poly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E.g. choose a random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by 0, +1 or -1 randomly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992" y="1683101"/>
                <a:ext cx="5715000" cy="4191000"/>
              </a:xfrm>
              <a:blipFill rotWithShape="1">
                <a:blip r:embed="rId3"/>
                <a:stretch>
                  <a:fillRect l="-138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012662" y="1683101"/>
            <a:ext cx="3094819" cy="3312356"/>
            <a:chOff x="6012662" y="1683101"/>
            <a:chExt cx="3094819" cy="3312356"/>
          </a:xfrm>
        </p:grpSpPr>
        <p:pic>
          <p:nvPicPr>
            <p:cNvPr id="5" name="Picture 6" descr="fly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785" y="4455843"/>
              <a:ext cx="496380" cy="42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6081724" y="4386806"/>
              <a:ext cx="631625" cy="608651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>
                  <a:shade val="50000"/>
                  <a:shade val="75000"/>
                  <a:lumMod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7192463" y="4344539"/>
              <a:ext cx="686299" cy="64387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>
                  <a:shade val="50000"/>
                  <a:shade val="75000"/>
                  <a:lumMod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 descr="fl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457" y="4434005"/>
              <a:ext cx="535227" cy="464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7209728" y="1683101"/>
              <a:ext cx="739534" cy="760813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>
                  <a:shade val="50000"/>
                  <a:shade val="75000"/>
                  <a:lumMod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2860" tIns="11430" rIns="22860" bIns="11430" anchor="ctr"/>
            <a:lstStyle/>
            <a:p>
              <a:pPr marL="85725" indent="-85725" defTabSz="228600">
                <a:lnSpc>
                  <a:spcPct val="90000"/>
                </a:lnSpc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r>
                <a:rPr lang="en-US" sz="400">
                  <a:latin typeface="Verdana" pitchFamily="34" charset="0"/>
                </a:rPr>
                <a:t>Hypothesis</a:t>
              </a:r>
            </a:p>
            <a:p>
              <a:pPr marL="85725" indent="-85725" defTabSz="228600">
                <a:lnSpc>
                  <a:spcPct val="90000"/>
                </a:lnSpc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endParaRPr lang="en-US" sz="400">
                <a:latin typeface="Verdana" pitchFamily="34" charset="0"/>
              </a:endParaRPr>
            </a:p>
            <a:p>
              <a:pPr marL="85725" indent="-85725" defTabSz="228600">
                <a:lnSpc>
                  <a:spcPct val="90000"/>
                </a:lnSpc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endParaRPr lang="en-US" sz="400">
                <a:latin typeface="Verdana" pitchFamily="34" charset="0"/>
              </a:endParaRPr>
            </a:p>
          </p:txBody>
        </p:sp>
        <p:pic>
          <p:nvPicPr>
            <p:cNvPr id="10" name="Picture 12" descr="fly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524" y="1774680"/>
              <a:ext cx="597094" cy="58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8297447" y="4344539"/>
              <a:ext cx="703564" cy="618513"/>
              <a:chOff x="3024" y="2592"/>
              <a:chExt cx="480" cy="528"/>
            </a:xfrm>
          </p:grpSpPr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480" cy="528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9" name="Picture 15" descr="fly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2628"/>
                <a:ext cx="379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012662" y="2825730"/>
              <a:ext cx="3094819" cy="974968"/>
            </a:xfrm>
            <a:prstGeom prst="rect">
              <a:avLst/>
            </a:prstGeom>
            <a:noFill/>
            <a:ln w="38100" cmpd="dbl" algn="ctr">
              <a:solidFill>
                <a:schemeClr val="accent1">
                  <a:shade val="50000"/>
                  <a:shade val="75000"/>
                  <a:lumMod val="8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2860" tIns="11430" rIns="22860" bIns="11430" anchor="ctr"/>
            <a:lstStyle/>
            <a:p>
              <a:pPr marL="85725" indent="-85725" algn="l" defTabSz="228600">
                <a:lnSpc>
                  <a:spcPct val="90000"/>
                </a:lnSpc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r>
                <a:rPr lang="en-US" sz="1600" dirty="0" smtClean="0">
                  <a:latin typeface="Verdana" pitchFamily="34" charset="0"/>
                </a:rPr>
                <a:t> Mutation </a:t>
              </a:r>
            </a:p>
            <a:p>
              <a:pPr marL="85725" indent="-85725" algn="l" defTabSz="228600">
                <a:lnSpc>
                  <a:spcPct val="90000"/>
                </a:lnSpc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r>
                <a:rPr lang="en-US" sz="1600" dirty="0" smtClean="0">
                  <a:latin typeface="Verdana" pitchFamily="34" charset="0"/>
                </a:rPr>
                <a:t> algorithm</a:t>
              </a:r>
              <a:endParaRPr lang="en-US" sz="1600" dirty="0">
                <a:latin typeface="Verdana" pitchFamily="34" charset="0"/>
              </a:endParaRPr>
            </a:p>
          </p:txBody>
        </p:sp>
        <p:pic>
          <p:nvPicPr>
            <p:cNvPr id="13" name="Picture 17" descr="DNA_UV_mutation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078" y="2924354"/>
              <a:ext cx="1034484" cy="815761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6432786" y="3803516"/>
              <a:ext cx="276246" cy="541023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shade val="75000"/>
                  <a:lumMod val="8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>
              <a:off x="7537770" y="3803516"/>
              <a:ext cx="0" cy="541023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shade val="75000"/>
                  <a:lumMod val="8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8366509" y="3803516"/>
              <a:ext cx="276246" cy="541023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shade val="75000"/>
                  <a:lumMod val="8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606832" y="2450959"/>
              <a:ext cx="0" cy="338139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shade val="75000"/>
                  <a:lumMod val="8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0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11859" y="4232713"/>
            <a:ext cx="2798152" cy="1377259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9859" y="4232713"/>
            <a:ext cx="762000" cy="1377259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Selection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41" y="1134703"/>
                <a:ext cx="5827097" cy="2667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𝑒𝑟𝑓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)∈ [−1,1]</m:t>
                    </m:r>
                  </m:oMath>
                </a14:m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Correlation: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1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sz="180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times: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Estimate empirical performance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𝑒𝑟𝑓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41" y="1134703"/>
                <a:ext cx="5827097" cy="2667000"/>
              </a:xfrm>
              <a:blipFill rotWithShape="1">
                <a:blip r:embed="rId3"/>
                <a:stretch>
                  <a:fillRect l="-1360" t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143559" y="4232713"/>
            <a:ext cx="0" cy="1371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49859" y="4232713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1859" y="4232713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2055" y="3753478"/>
                <a:ext cx="905852" cy="35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 dirty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𝑒𝑟𝑓</m:t>
                              </m:r>
                            </m:e>
                          </m:acc>
                        </m:e>
                        <m:sub>
                          <m:r>
                            <a:rPr lang="en-US" sz="1600" i="1" dirty="0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1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dirty="0" err="1">
                              <a:latin typeface="Cambria Math"/>
                            </a:rPr>
                            <m:t>𝑓</m:t>
                          </m:r>
                          <m:r>
                            <a:rPr lang="en-US" sz="1600" i="1" dirty="0" err="1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55" y="3753478"/>
                <a:ext cx="905852" cy="353366"/>
              </a:xfrm>
              <a:prstGeom prst="rect">
                <a:avLst/>
              </a:prstGeom>
              <a:blipFill rotWithShape="1">
                <a:blip r:embed="rId4"/>
                <a:stretch>
                  <a:fillRect r="-17450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/>
          <p:cNvSpPr/>
          <p:nvPr/>
        </p:nvSpPr>
        <p:spPr>
          <a:xfrm rot="5400000">
            <a:off x="1871118" y="5573357"/>
            <a:ext cx="130175" cy="368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40137" y="5686552"/>
            <a:ext cx="373062" cy="483944"/>
            <a:chOff x="2140137" y="5686552"/>
            <a:chExt cx="373062" cy="483944"/>
          </a:xfrm>
        </p:grpSpPr>
        <p:sp>
          <p:nvSpPr>
            <p:cNvPr id="13" name="Right Brace 12"/>
            <p:cNvSpPr/>
            <p:nvPr/>
          </p:nvSpPr>
          <p:spPr>
            <a:xfrm rot="5400000">
              <a:off x="2259199" y="5567490"/>
              <a:ext cx="130175" cy="3683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62590" y="5801164"/>
                  <a:ext cx="350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590" y="5801164"/>
                  <a:ext cx="35060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71107" y="5801164"/>
                <a:ext cx="350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07" y="5801164"/>
                <a:ext cx="35060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ctagon 18"/>
          <p:cNvSpPr/>
          <p:nvPr/>
        </p:nvSpPr>
        <p:spPr>
          <a:xfrm>
            <a:off x="2292103" y="4386795"/>
            <a:ext cx="152400" cy="137095"/>
          </a:xfrm>
          <a:prstGeom prst="octagon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Octagon 19"/>
          <p:cNvSpPr/>
          <p:nvPr/>
        </p:nvSpPr>
        <p:spPr>
          <a:xfrm>
            <a:off x="1870211" y="5369743"/>
            <a:ext cx="152400" cy="137095"/>
          </a:xfrm>
          <a:prstGeom prst="octagon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Octagon 21"/>
          <p:cNvSpPr/>
          <p:nvPr/>
        </p:nvSpPr>
        <p:spPr>
          <a:xfrm>
            <a:off x="4357511" y="5308847"/>
            <a:ext cx="152400" cy="137095"/>
          </a:xfrm>
          <a:prstGeom prst="octagon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Octagon 22"/>
          <p:cNvSpPr/>
          <p:nvPr/>
        </p:nvSpPr>
        <p:spPr>
          <a:xfrm>
            <a:off x="3062111" y="5141143"/>
            <a:ext cx="152400" cy="137095"/>
          </a:xfrm>
          <a:prstGeom prst="octagon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Octagon 23"/>
          <p:cNvSpPr/>
          <p:nvPr/>
        </p:nvSpPr>
        <p:spPr>
          <a:xfrm>
            <a:off x="2630311" y="5004048"/>
            <a:ext cx="152400" cy="137095"/>
          </a:xfrm>
          <a:prstGeom prst="octagon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Octagon 27"/>
          <p:cNvSpPr/>
          <p:nvPr/>
        </p:nvSpPr>
        <p:spPr>
          <a:xfrm>
            <a:off x="776111" y="5553879"/>
            <a:ext cx="76200" cy="100867"/>
          </a:xfrm>
          <a:prstGeom prst="oc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Octagon 29"/>
          <p:cNvSpPr/>
          <p:nvPr/>
        </p:nvSpPr>
        <p:spPr>
          <a:xfrm>
            <a:off x="5271911" y="5539590"/>
            <a:ext cx="76200" cy="100867"/>
          </a:xfrm>
          <a:prstGeom prst="oc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3711" y="565357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-1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95711" y="563938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47511" y="4615395"/>
            <a:ext cx="6629400" cy="1723355"/>
            <a:chOff x="547511" y="4615395"/>
            <a:chExt cx="6629400" cy="1723355"/>
          </a:xfrm>
        </p:grpSpPr>
        <p:sp>
          <p:nvSpPr>
            <p:cNvPr id="18" name="Octagon 17"/>
            <p:cNvSpPr/>
            <p:nvPr/>
          </p:nvSpPr>
          <p:spPr>
            <a:xfrm>
              <a:off x="1080911" y="4849965"/>
              <a:ext cx="152400" cy="137095"/>
            </a:xfrm>
            <a:prstGeom prst="octagon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Octagon 20"/>
            <p:cNvSpPr/>
            <p:nvPr/>
          </p:nvSpPr>
          <p:spPr>
            <a:xfrm>
              <a:off x="1461911" y="4615395"/>
              <a:ext cx="152400" cy="137095"/>
            </a:xfrm>
            <a:prstGeom prst="octagon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47511" y="5604313"/>
              <a:ext cx="571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ctagon 28"/>
            <p:cNvSpPr/>
            <p:nvPr/>
          </p:nvSpPr>
          <p:spPr>
            <a:xfrm>
              <a:off x="1233311" y="5002365"/>
              <a:ext cx="152400" cy="137095"/>
            </a:xfrm>
            <a:prstGeom prst="octagon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2911" y="569241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Empirical performance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31663" y="4477562"/>
                <a:ext cx="2441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are “feasible”</a:t>
                </a:r>
              </a:p>
              <a:p>
                <a:r>
                  <a:rPr lang="en-US" dirty="0"/>
                  <a:t>(</a:t>
                </a:r>
                <a:r>
                  <a:rPr lang="en-US" dirty="0" smtClean="0"/>
                  <a:t>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, 1/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663" y="4477562"/>
                <a:ext cx="244124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250" t="-5660" r="-200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986463" y="1020403"/>
            <a:ext cx="3157537" cy="3124200"/>
            <a:chOff x="5986463" y="1020403"/>
            <a:chExt cx="3157537" cy="3124200"/>
          </a:xfrm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078538" y="2163403"/>
              <a:ext cx="2913062" cy="762000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2860" tIns="11430" rIns="22860" bIns="11430" anchor="ctr"/>
            <a:lstStyle/>
            <a:p>
              <a:pPr marL="85725" indent="-85725" defTabSz="228600">
                <a:lnSpc>
                  <a:spcPct val="90000"/>
                </a:lnSpc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endParaRPr lang="en-US" sz="70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6938963" y="2504716"/>
              <a:ext cx="2151062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2860" tIns="11430" rIns="22860" bIns="11430">
              <a:spAutoFit/>
            </a:bodyPr>
            <a:lstStyle>
              <a:lvl1pPr marL="85725" indent="-85725" algn="l" defTabSz="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14300" algn="l" defTabSz="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228600" algn="l" defTabSz="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342900" algn="l" defTabSz="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457200" algn="l" defTabSz="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9144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371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8288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2860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SzPct val="65000"/>
                <a:buFont typeface="Wingdings" pitchFamily="2" charset="2"/>
                <a:buNone/>
              </a:pPr>
              <a:r>
                <a:rPr lang="en-US" sz="1700" dirty="0">
                  <a:latin typeface="Verdana" pitchFamily="34" charset="0"/>
                </a:rPr>
                <a:t>Natural selection</a:t>
              </a:r>
            </a:p>
          </p:txBody>
        </p:sp>
        <p:pic>
          <p:nvPicPr>
            <p:cNvPr id="40" name="Picture 29" descr="frog48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2357078"/>
              <a:ext cx="758825" cy="47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0" descr="fly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096603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AutoShape 31"/>
            <p:cNvSpPr>
              <a:spLocks noChangeArrowheads="1"/>
            </p:cNvSpPr>
            <p:nvPr/>
          </p:nvSpPr>
          <p:spPr bwMode="auto">
            <a:xfrm>
              <a:off x="5986463" y="1020403"/>
              <a:ext cx="644525" cy="6477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32"/>
            <p:cNvSpPr>
              <a:spLocks noChangeArrowheads="1"/>
            </p:cNvSpPr>
            <p:nvPr/>
          </p:nvSpPr>
          <p:spPr bwMode="auto">
            <a:xfrm>
              <a:off x="7205663" y="1020403"/>
              <a:ext cx="700087" cy="685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" name="Picture 33" descr="fly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1096603"/>
              <a:ext cx="5461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" name="Group 34"/>
            <p:cNvGrpSpPr>
              <a:grpSpLocks/>
            </p:cNvGrpSpPr>
            <p:nvPr/>
          </p:nvGrpSpPr>
          <p:grpSpPr bwMode="auto">
            <a:xfrm>
              <a:off x="8424863" y="1020403"/>
              <a:ext cx="719137" cy="658813"/>
              <a:chOff x="3024" y="2592"/>
              <a:chExt cx="480" cy="528"/>
            </a:xfrm>
          </p:grpSpPr>
          <p:sp>
            <p:nvSpPr>
              <p:cNvPr id="53" name="AutoShape 35"/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480" cy="528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4" name="Picture 36" descr="fly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2628"/>
                <a:ext cx="379" cy="456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37"/>
            <p:cNvGrpSpPr>
              <a:grpSpLocks/>
            </p:cNvGrpSpPr>
            <p:nvPr/>
          </p:nvGrpSpPr>
          <p:grpSpPr bwMode="auto">
            <a:xfrm>
              <a:off x="7162800" y="3458803"/>
              <a:ext cx="719137" cy="658813"/>
              <a:chOff x="3024" y="2592"/>
              <a:chExt cx="480" cy="528"/>
            </a:xfrm>
          </p:grpSpPr>
          <p:sp>
            <p:nvSpPr>
              <p:cNvPr id="51" name="AutoShape 38"/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480" cy="528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2" name="Picture 39" descr="fly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2628"/>
                <a:ext cx="379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6324600" y="1706203"/>
              <a:ext cx="0" cy="457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7543800" y="1706203"/>
              <a:ext cx="0" cy="457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8763000" y="1706203"/>
              <a:ext cx="0" cy="457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7543800" y="3001603"/>
              <a:ext cx="0" cy="457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32"/>
            <p:cNvSpPr>
              <a:spLocks noChangeArrowheads="1"/>
            </p:cNvSpPr>
            <p:nvPr/>
          </p:nvSpPr>
          <p:spPr bwMode="auto">
            <a:xfrm>
              <a:off x="7162800" y="3458803"/>
              <a:ext cx="700087" cy="685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53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2" grpId="0"/>
      <p:bldP spid="14" grpId="0" animBg="1"/>
      <p:bldP spid="17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8" grpId="0" animBg="1"/>
      <p:bldP spid="30" grpId="0" animBg="1"/>
      <p:bldP spid="31" grpId="0"/>
      <p:bldP spid="32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89" y="304800"/>
            <a:ext cx="8245475" cy="609600"/>
          </a:xfrm>
        </p:spPr>
        <p:txBody>
          <a:bodyPr/>
          <a:lstStyle/>
          <a:p>
            <a:r>
              <a:rPr lang="en-US" sz="4800" dirty="0" err="1"/>
              <a:t>Evolvability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1295400"/>
              </a:xfrm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Class of functions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evolvable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if exists an </a:t>
                </a:r>
                <a:r>
                  <a:rPr lang="en-US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evolution </a:t>
                </a: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𝑅</m:t>
                    </m:r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a polynomial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⋅,⋅</m:t>
                    </m:r>
                  </m:oMath>
                </a14:m>
                <a:r>
                  <a:rPr lang="en-US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</a:t>
                </a:r>
                <a:r>
                  <a:rPr lang="en-US" sz="1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s.t.</a:t>
                </a:r>
                <a:endPara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69925" lvl="1" indent="-325438">
                  <a:lnSpc>
                    <a:spcPct val="90000"/>
                  </a:lnSpc>
                  <a:buFont typeface="Arial" pitchFamily="34" charset="0"/>
                  <a:buNone/>
                </a:pPr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294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1295400"/>
              </a:xfrm>
              <a:blipFill rotWithShape="1">
                <a:blip r:embed="rId3"/>
                <a:stretch>
                  <a:fillRect l="-429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916" name="AutoShape 4"/>
              <p:cNvSpPr>
                <a:spLocks noChangeArrowheads="1"/>
              </p:cNvSpPr>
              <p:nvPr/>
            </p:nvSpPr>
            <p:spPr bwMode="auto">
              <a:xfrm>
                <a:off x="685800" y="1981200"/>
                <a:ext cx="8229600" cy="1752600"/>
              </a:xfrm>
              <a:prstGeom prst="flowChartAlternateProcess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lvl="1" algn="l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2200" dirty="0" smtClean="0">
                    <a:latin typeface="Verdana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 smtClean="0">
                    <a:latin typeface="Verdan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𝑟</m:t>
                    </m:r>
                    <m:r>
                      <a:rPr lang="en-US" sz="2200" b="0" i="1" dirty="0" smtClean="0">
                        <a:latin typeface="Cambria Math"/>
                      </a:rPr>
                      <m:t>∈</m:t>
                    </m:r>
                    <m:r>
                      <a:rPr lang="en-US" sz="22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200" dirty="0" smtClean="0">
                    <a:latin typeface="Verdana" pitchFamily="34" charset="0"/>
                  </a:rPr>
                  <a:t>,</a:t>
                </a:r>
                <a:r>
                  <a:rPr lang="en-US" sz="2200" dirty="0" smtClean="0">
                    <a:latin typeface="Verdana" pitchFamily="34" charset="0"/>
                    <a:sym typeface="Symbol" pitchFamily="18" charset="2"/>
                  </a:rPr>
                  <a:t></a:t>
                </a:r>
                <a:r>
                  <a:rPr lang="en-US" sz="2200" dirty="0">
                    <a:latin typeface="Verdana" pitchFamily="34" charset="0"/>
                  </a:rPr>
                  <a:t>&gt;</a:t>
                </a:r>
                <a:r>
                  <a:rPr lang="en-US" sz="2200" dirty="0" smtClean="0">
                    <a:latin typeface="Verdana" pitchFamily="34" charset="0"/>
                  </a:rPr>
                  <a:t>0 and </a:t>
                </a:r>
                <a:r>
                  <a:rPr lang="en-US" sz="2200" dirty="0">
                    <a:latin typeface="Verdana" pitchFamily="34" charset="0"/>
                  </a:rPr>
                  <a:t>a sequence</a:t>
                </a:r>
              </a:p>
              <a:p>
                <a:pPr lvl="1" algn="l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𝑟</m:t>
                    </m:r>
                    <m:r>
                      <a:rPr lang="en-US" sz="2200" i="1" baseline="-25000" dirty="0">
                        <a:latin typeface="Cambria Math"/>
                      </a:rPr>
                      <m:t>0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𝑟</m:t>
                    </m:r>
                    <m:r>
                      <a:rPr lang="en-US" sz="2200" i="1" dirty="0">
                        <a:latin typeface="Cambria Math"/>
                      </a:rPr>
                      <m:t>,</m:t>
                    </m:r>
                    <m:r>
                      <a:rPr lang="en-US" sz="2200" i="1" dirty="0">
                        <a:latin typeface="Cambria Math"/>
                      </a:rPr>
                      <m:t>𝑟</m:t>
                    </m:r>
                    <m:r>
                      <a:rPr lang="en-US" sz="2200" i="1" baseline="-25000" dirty="0">
                        <a:latin typeface="Cambria Math"/>
                      </a:rPr>
                      <m:t>1</m:t>
                    </m:r>
                    <m:r>
                      <a:rPr lang="en-US" sz="2200" i="1" dirty="0">
                        <a:latin typeface="Cambria Math"/>
                      </a:rPr>
                      <m:t>,</m:t>
                    </m:r>
                    <m:r>
                      <a:rPr lang="en-US" sz="2200" i="1" dirty="0">
                        <a:latin typeface="Cambria Math"/>
                      </a:rPr>
                      <m:t>𝑟</m:t>
                    </m:r>
                    <m:r>
                      <a:rPr lang="en-US" sz="2200" i="1" baseline="-25000" dirty="0">
                        <a:latin typeface="Cambria Math"/>
                      </a:rPr>
                      <m:t>2</m:t>
                    </m:r>
                    <m:r>
                      <a:rPr lang="en-US" sz="2200" i="1" dirty="0">
                        <a:latin typeface="Cambria Math"/>
                      </a:rPr>
                      <m:t>,… </m:t>
                    </m:r>
                  </m:oMath>
                </a14:m>
                <a:r>
                  <a:rPr lang="en-US" sz="2200" dirty="0">
                    <a:latin typeface="Verdana" pitchFamily="34" charset="0"/>
                  </a:rPr>
                  <a:t>where</a:t>
                </a:r>
                <a:r>
                  <a:rPr lang="en-US" sz="2200" baseline="-25000" dirty="0">
                    <a:latin typeface="Verdan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200" i="1" dirty="0" smtClean="0">
                        <a:latin typeface="Cambria Math"/>
                      </a:rPr>
                      <m:t>←</m:t>
                    </m:r>
                  </m:oMath>
                </a14:m>
                <a:r>
                  <a:rPr lang="en-US" sz="2200" dirty="0" smtClean="0">
                    <a:latin typeface="Verdana" pitchFamily="34" charset="0"/>
                  </a:rPr>
                  <a:t> Select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</a:rPr>
                      <m:t>𝑅</m:t>
                    </m:r>
                    <m:r>
                      <a:rPr lang="en-US" sz="2200" i="1" dirty="0" smtClean="0">
                        <a:latin typeface="Cambria Math"/>
                      </a:rPr>
                      <m:t>,</m:t>
                    </m:r>
                    <m:r>
                      <a:rPr lang="en-US" sz="2200" i="1" dirty="0" smtClean="0">
                        <a:latin typeface="Cambria Math"/>
                      </a:rPr>
                      <m:t>𝑀</m:t>
                    </m:r>
                    <m:r>
                      <a:rPr lang="en-US" sz="220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endParaRPr lang="en-US" sz="2200" dirty="0">
                  <a:latin typeface="Verdana" pitchFamily="34" charset="0"/>
                </a:endParaRPr>
              </a:p>
              <a:p>
                <a:pPr lvl="1" algn="l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r>
                  <a:rPr lang="en-US" sz="2200" dirty="0">
                    <a:latin typeface="Verdana" pitchFamily="34" charset="0"/>
                  </a:rPr>
                  <a:t>it </a:t>
                </a:r>
                <a:r>
                  <a:rPr lang="en-US" sz="2200" dirty="0" smtClean="0">
                    <a:latin typeface="Verdana" pitchFamily="34" charset="0"/>
                  </a:rPr>
                  <a:t>holds: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𝑃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𝑒𝑟𝑓</m:t>
                        </m:r>
                      </m:e>
                      <m:sub>
                        <m:r>
                          <a:rPr lang="en-US" sz="2200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200" i="1" dirty="0" smtClean="0">
                        <a:latin typeface="Cambria Math"/>
                      </a:rPr>
                      <m:t>(</m:t>
                    </m:r>
                    <m:r>
                      <a:rPr lang="en-US" sz="2200" i="1" dirty="0" err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200" dirty="0" smtClean="0">
                    <a:latin typeface="Verdana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dirty="0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2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2200" dirty="0" smtClean="0">
                    <a:latin typeface="Verdan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≥1−</m:t>
                    </m:r>
                    <m:r>
                      <a:rPr lang="en-US" sz="2200" i="1" dirty="0" smtClean="0">
                        <a:latin typeface="Cambria Math"/>
                        <a:sym typeface="Symbol" pitchFamily="18" charset="2"/>
                      </a:rPr>
                      <m:t></m:t>
                    </m:r>
                  </m:oMath>
                </a14:m>
                <a:r>
                  <a:rPr lang="en-US" sz="2200" dirty="0" smtClean="0">
                    <a:latin typeface="Verdana" pitchFamily="34" charset="0"/>
                    <a:sym typeface="Symbol" pitchFamily="18" charset="2"/>
                  </a:rPr>
                  <a:t>  </a:t>
                </a:r>
                <a:r>
                  <a:rPr lang="en-US" sz="2200" dirty="0" err="1" smtClean="0">
                    <a:latin typeface="Verdana" pitchFamily="34" charset="0"/>
                    <a:sym typeface="Symbol" pitchFamily="18" charset="2"/>
                  </a:rPr>
                  <a:t>w.h.p</a:t>
                </a:r>
                <a:r>
                  <a:rPr lang="en-US" sz="2200" dirty="0" smtClean="0">
                    <a:latin typeface="Verdana" pitchFamily="34" charset="0"/>
                    <a:sym typeface="Symbol" pitchFamily="18" charset="2"/>
                  </a:rPr>
                  <a:t>.</a:t>
                </a:r>
                <a:endParaRPr lang="en-US" sz="2200" dirty="0">
                  <a:latin typeface="Verdan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4916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981200"/>
                <a:ext cx="8229600" cy="1752600"/>
              </a:xfrm>
              <a:prstGeom prst="flowChartAlternateProcess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609600" y="44196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latin typeface="Verdan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4918" name="Rectangle 6"/>
              <p:cNvSpPr>
                <a:spLocks noChangeArrowheads="1"/>
              </p:cNvSpPr>
              <p:nvPr/>
            </p:nvSpPr>
            <p:spPr bwMode="auto">
              <a:xfrm>
                <a:off x="584200" y="3886200"/>
                <a:ext cx="8610600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285750" indent="-285750" algn="l">
                  <a:spcBef>
                    <a:spcPct val="35000"/>
                  </a:spcBef>
                  <a:spcAft>
                    <a:spcPct val="15000"/>
                  </a:spcAft>
                  <a:buClr>
                    <a:schemeClr val="accent2"/>
                  </a:buClr>
                  <a:buFont typeface="Arial" pitchFamily="34" charset="0"/>
                  <a:buChar char="•"/>
                </a:pPr>
                <a:r>
                  <a:rPr lang="en-US" sz="1800" dirty="0" smtClean="0"/>
                  <a:t>Evolvable (</a:t>
                </a:r>
                <a:r>
                  <a:rPr lang="en-US" sz="1800" i="1" dirty="0"/>
                  <a:t>distribution-independently)</a:t>
                </a:r>
              </a:p>
              <a:p>
                <a:pPr marL="630237" lvl="1" indent="-285750" algn="l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</a:pPr>
                <a:r>
                  <a:rPr lang="en-US" sz="1800" dirty="0"/>
                  <a:t>Evolvable for all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1800" dirty="0"/>
                  <a:t> by the same </a:t>
                </a:r>
                <a:r>
                  <a:rPr lang="en-US" sz="1800" dirty="0" smtClean="0"/>
                  <a:t>mutation algorithm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(</m:t>
                    </m:r>
                    <m:r>
                      <a:rPr lang="en-US" sz="1800" b="0" i="1" dirty="0" smtClean="0">
                        <a:latin typeface="Cambria Math"/>
                      </a:rPr>
                      <m:t>𝑅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sz="1800" b="0" i="1" dirty="0" smtClean="0">
                        <a:latin typeface="Cambria Math"/>
                      </a:rPr>
                      <m:t>𝑀</m:t>
                    </m:r>
                    <m:r>
                      <a:rPr lang="en-US" sz="18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>
                  <a:latin typeface="cmmi7" pitchFamily="34" charset="0"/>
                </a:endParaRPr>
              </a:p>
            </p:txBody>
          </p:sp>
        </mc:Choice>
        <mc:Fallback>
          <p:sp>
            <p:nvSpPr>
              <p:cNvPr id="2949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200" y="3886200"/>
                <a:ext cx="8610600" cy="1905000"/>
              </a:xfrm>
              <a:prstGeom prst="rect">
                <a:avLst/>
              </a:prstGeom>
              <a:blipFill rotWithShape="1">
                <a:blip r:embed="rId5"/>
                <a:stretch>
                  <a:fillRect l="-496" t="-1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5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2949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Limits of </a:t>
            </a:r>
            <a:r>
              <a:rPr lang="en-US" dirty="0" err="1" smtClean="0"/>
              <a:t>evolvability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Feedback is restricted to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𝑃𝑒𝑟𝑓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some polynomial number of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2"/>
                <a:stretch>
                  <a:fillRect l="-963" t="-674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06098" y="5619520"/>
                <a:ext cx="7082618" cy="41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𝑃𝑒𝑟𝑓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i="1" dirty="0" err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evaluated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fresh examples</a:t>
                </a:r>
                <a:endParaRPr lang="en-US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8" y="5619520"/>
                <a:ext cx="7082618" cy="418641"/>
              </a:xfrm>
              <a:prstGeom prst="rect">
                <a:avLst/>
              </a:prstGeom>
              <a:blipFill rotWithShape="1">
                <a:blip r:embed="rId3"/>
                <a:stretch>
                  <a:fillRect t="-4348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785407" y="4333359"/>
            <a:ext cx="1600200" cy="390525"/>
            <a:chOff x="2016" y="2064"/>
            <a:chExt cx="1008" cy="246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29" y="2064"/>
                  <a:ext cx="299" cy="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>
            <p:sp>
              <p:nvSpPr>
                <p:cNvPr id="7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9" y="2064"/>
                  <a:ext cx="299" cy="2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12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823507" y="3017326"/>
            <a:ext cx="1524000" cy="338138"/>
            <a:chOff x="2016" y="2292"/>
            <a:chExt cx="960" cy="213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7" y="2292"/>
                  <a:ext cx="282" cy="2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785407" y="3342759"/>
            <a:ext cx="1600200" cy="381000"/>
            <a:chOff x="2016" y="2064"/>
            <a:chExt cx="1008" cy="24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31" y="2064"/>
                  <a:ext cx="294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>
            <p:sp>
              <p:nvSpPr>
                <p:cNvPr id="13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1" y="2064"/>
                  <a:ext cx="294" cy="2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823507" y="3712651"/>
            <a:ext cx="1524000" cy="338138"/>
            <a:chOff x="2016" y="2292"/>
            <a:chExt cx="960" cy="213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2292"/>
                  <a:ext cx="285" cy="2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47407" y="416984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823507" y="4690551"/>
            <a:ext cx="1524000" cy="357188"/>
            <a:chOff x="2016" y="2284"/>
            <a:chExt cx="960" cy="225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2016" y="249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6" y="2284"/>
                  <a:ext cx="284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96" y="2284"/>
                  <a:ext cx="284" cy="22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785407" y="2645855"/>
            <a:ext cx="1600200" cy="381001"/>
            <a:chOff x="2016" y="2064"/>
            <a:chExt cx="1008" cy="24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16" y="230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32" y="2064"/>
                  <a:ext cx="291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/>
                </a:p>
              </p:txBody>
            </p:sp>
          </mc:Choice>
          <mc:Fallback>
            <p:sp>
              <p:nvSpPr>
                <p:cNvPr id="23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2" y="2064"/>
                  <a:ext cx="291" cy="22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531685" y="4709601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algorithm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15596" y="2827624"/>
            <a:ext cx="2486115" cy="2729517"/>
            <a:chOff x="5487789" y="1248578"/>
            <a:chExt cx="2486115" cy="2729517"/>
          </a:xfrm>
        </p:grpSpPr>
        <p:pic>
          <p:nvPicPr>
            <p:cNvPr id="26" name="Picture 2" descr="C:\Research\Talks\11.11 SQ and evolvability\crystal-ball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789" y="1248578"/>
              <a:ext cx="2486115" cy="2272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92780" y="3315221"/>
                  <a:ext cx="2005613" cy="662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𝑃𝑒𝑟𝑓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n-US" dirty="0" smtClean="0"/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US" dirty="0" smtClean="0"/>
                    <a:t>) </a:t>
                  </a:r>
                  <a:r>
                    <a:rPr lang="en-US" dirty="0"/>
                    <a:t>oracle</a:t>
                  </a: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2780" y="3315221"/>
                  <a:ext cx="2005613" cy="66287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2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7" descr="C:\Users\vitaly\Pictures\Picture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29" y="2922071"/>
            <a:ext cx="162007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144519" y="990600"/>
            <a:ext cx="6096000" cy="36576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PAC learnable</a:t>
            </a: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/>
              <p:cNvSpPr/>
              <p:nvPr/>
            </p:nvSpPr>
            <p:spPr>
              <a:xfrm>
                <a:off x="1744594" y="1600200"/>
                <a:ext cx="4895850" cy="2870716"/>
              </a:xfrm>
              <a:prstGeom prst="ellipse">
                <a:avLst/>
              </a:prstGeom>
              <a:solidFill>
                <a:srgbClr val="FFC000">
                  <a:alpha val="3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Learnable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𝑃𝑒𝑟𝑓</m:t>
                        </m:r>
                      </m:e>
                    </m:acc>
                  </m:oMath>
                </a14:m>
                <a:r>
                  <a:rPr lang="en-US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oracle = CSQ learnable</a:t>
                </a:r>
              </a:p>
              <a:p>
                <a:pPr algn="ctr"/>
                <a:endParaRPr 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594" y="1600200"/>
                <a:ext cx="4895850" cy="2870716"/>
              </a:xfrm>
              <a:prstGeom prst="ellipse">
                <a:avLst/>
              </a:prstGeom>
              <a:blipFill rotWithShape="1">
                <a:blip r:embed="rId3"/>
                <a:stretch>
                  <a:fillRect r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38200"/>
              </a:xfrm>
            </p:spPr>
            <p:txBody>
              <a:bodyPr/>
              <a:lstStyle/>
              <a:p>
                <a:r>
                  <a:rPr lang="en-US" dirty="0" smtClean="0"/>
                  <a:t>Evolvable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⊆</m:t>
                    </m:r>
                  </m:oMath>
                </a14:m>
                <a:r>
                  <a:rPr lang="en-US" dirty="0" smtClean="0"/>
                  <a:t> CSQ learnable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38200"/>
              </a:xfrm>
              <a:blipFill rotWithShape="1">
                <a:blip r:embed="rId4"/>
                <a:stretch>
                  <a:fillRect l="-2741" b="-2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86068" y="4783667"/>
                <a:ext cx="5727017" cy="1986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Correlational Statistical Query:</a:t>
                </a:r>
              </a:p>
              <a:p>
                <a:r>
                  <a:rPr lang="en-US" dirty="0" smtClean="0"/>
                  <a:t>To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CSQ oracle responds with any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τ</m:t>
                    </m:r>
                  </m:oMath>
                </a14:m>
                <a:r>
                  <a:rPr lang="en-US" b="0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Learning by Distances [Ben-</a:t>
                </a:r>
                <a:r>
                  <a:rPr lang="en-US" dirty="0" err="1" smtClean="0"/>
                  <a:t>David,Itai,Kushilevitz</a:t>
                </a:r>
                <a:r>
                  <a:rPr lang="en-US" dirty="0" smtClean="0"/>
                  <a:t> ‘90]</a:t>
                </a:r>
              </a:p>
              <a:p>
                <a:r>
                  <a:rPr lang="en-US" b="0" dirty="0" smtClean="0"/>
                  <a:t>Restriction of SQ model by Kearns [93]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068" y="4783667"/>
                <a:ext cx="5727017" cy="1986891"/>
              </a:xfrm>
              <a:prstGeom prst="rect">
                <a:avLst/>
              </a:prstGeom>
              <a:blipFill rotWithShape="1">
                <a:blip r:embed="rId5"/>
                <a:stretch>
                  <a:fillRect l="-851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363719" y="2667000"/>
            <a:ext cx="3657600" cy="1600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Evolvable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msmath}&#10;\usepackage{amssymb}&#10;\newcommand{\E}{{\mathbf E}}&#10;\pagestyle{empty}&#10;\begin{document}&#10;\begin{align*}&#10;\E_D[\psi(x,f(x))] &amp;= \E_D\left[\psi(x,-1)\frac{1-f(x)}{2} +&#10;\psi(x,1)\frac{1+f(x)}{2}\right] \\&amp;= \E_D\left[\frac{\psi(x,1)-\psi(x,-1)}{2}f(x)\right] +&#10;\E_D\left[\frac{\psi(x,1)+\psi(x,-1)}{2}\right]\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325"/>
  <p:tag name="PICTUREFILESIZE" val="3790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1">
            <a:alpha val="38000"/>
          </a:schemeClr>
        </a:solidFill>
      </a:spPr>
      <a:bodyPr rtlCol="0" anchor="ctr"/>
      <a:lstStyle>
        <a:defPPr>
          <a:defRPr sz="2400"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21935</TotalTime>
  <Words>1757</Words>
  <Application>Microsoft Office PowerPoint</Application>
  <PresentationFormat>On-screen Show (4:3)</PresentationFormat>
  <Paragraphs>284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On the power and the limits of evolvability</vt:lpstr>
      <vt:lpstr>Learning from examples vs evolvability</vt:lpstr>
      <vt:lpstr>The core model: PAC [Valiant 84]</vt:lpstr>
      <vt:lpstr>Classical example</vt:lpstr>
      <vt:lpstr>Evolution algorithm</vt:lpstr>
      <vt:lpstr>Selection</vt:lpstr>
      <vt:lpstr>Evolvability</vt:lpstr>
      <vt:lpstr>Limits of evolvability</vt:lpstr>
      <vt:lpstr>Evolvable ⊆ CSQ learnable</vt:lpstr>
      <vt:lpstr>CSQ learnable ⊆ Evolvable [F. 08]</vt:lpstr>
      <vt:lpstr>Proof outline</vt:lpstr>
      <vt:lpstr>From comparisons to mutations</vt:lpstr>
      <vt:lpstr>Simulating CSQ_&gt; algorithm</vt:lpstr>
      <vt:lpstr>CSQ learnable ≡ Evolvable [F.08; F. 09]</vt:lpstr>
      <vt:lpstr>PowerPoint Presentation</vt:lpstr>
      <vt:lpstr>Perceptron in SQ</vt:lpstr>
      <vt:lpstr>If D is fixed then SQ≡CSQ</vt:lpstr>
      <vt:lpstr>Distribution-independent CSQ</vt:lpstr>
      <vt:lpstr>Further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Evolvability of Linear Threshold Functions</dc:title>
  <dc:creator>vitaly</dc:creator>
  <cp:lastModifiedBy>VITALY</cp:lastModifiedBy>
  <cp:revision>307</cp:revision>
  <dcterms:created xsi:type="dcterms:W3CDTF">2011-07-04T02:51:15Z</dcterms:created>
  <dcterms:modified xsi:type="dcterms:W3CDTF">2014-03-17T06:15:37Z</dcterms:modified>
</cp:coreProperties>
</file>