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320" r:id="rId3"/>
    <p:sldId id="324" r:id="rId4"/>
    <p:sldId id="321" r:id="rId5"/>
    <p:sldId id="305" r:id="rId6"/>
    <p:sldId id="300" r:id="rId7"/>
    <p:sldId id="308" r:id="rId8"/>
    <p:sldId id="306" r:id="rId9"/>
    <p:sldId id="301" r:id="rId10"/>
    <p:sldId id="302" r:id="rId11"/>
    <p:sldId id="322" r:id="rId12"/>
    <p:sldId id="334" r:id="rId13"/>
    <p:sldId id="316" r:id="rId14"/>
    <p:sldId id="331" r:id="rId15"/>
    <p:sldId id="332" r:id="rId16"/>
    <p:sldId id="325" r:id="rId17"/>
    <p:sldId id="310" r:id="rId18"/>
    <p:sldId id="335" r:id="rId19"/>
    <p:sldId id="329" r:id="rId20"/>
    <p:sldId id="327" r:id="rId21"/>
    <p:sldId id="336" r:id="rId22"/>
    <p:sldId id="323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ly F" initials="VF" lastIdx="1" clrIdx="0"/>
  <p:cmAuthor id="2" name="Vitaly Feldman" initials="V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3E2A"/>
    <a:srgbClr val="FFE38B"/>
    <a:srgbClr val="FFD653"/>
    <a:srgbClr val="FFCE33"/>
    <a:srgbClr val="1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2" autoAdjust="0"/>
    <p:restoredTop sz="96327" autoAdjust="0"/>
  </p:normalViewPr>
  <p:slideViewPr>
    <p:cSldViewPr>
      <p:cViewPr>
        <p:scale>
          <a:sx n="140" d="100"/>
          <a:sy n="140" d="100"/>
        </p:scale>
        <p:origin x="144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25T13:30:04.334" idx="1">
    <p:pos x="2606" y="1558"/>
    <p:text>Make clear that this is change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67E3-6FB6-4EA0-978D-974239F7C7DA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9A48-A052-432F-9614-232E45EA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2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Concrete</a:t>
            </a:r>
            <a:r>
              <a:rPr lang="en-US" baseline="0" dirty="0"/>
              <a:t>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2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8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  <a:solidFill>
            <a:schemeClr val="tx1"/>
          </a:solidFill>
        </p:spPr>
        <p:txBody>
          <a:bodyPr lIns="457200" anchor="ctr"/>
          <a:lstStyle>
            <a:lvl1pPr>
              <a:defRPr sz="3200">
                <a:solidFill>
                  <a:srgbClr val="FFE38B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0043" y="6401594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6.0527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s://arxiv.org/abs/2012.06421" TargetMode="External"/><Relationship Id="rId5" Type="http://schemas.openxmlformats.org/officeDocument/2006/relationships/hyperlink" Target="https://pluskid.github.io/influence-memorization/" TargetMode="External"/><Relationship Id="rId4" Type="http://schemas.openxmlformats.org/officeDocument/2006/relationships/hyperlink" Target="https://arxiv.org/abs/2008.0370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openxmlformats.org/officeDocument/2006/relationships/image" Target="../media/image2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0"/>
            <a:ext cx="12192000" cy="23621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4400" dirty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Chasing the Long Tail:</a:t>
            </a:r>
          </a:p>
          <a:p>
            <a:pPr algn="ctr">
              <a:defRPr/>
            </a:pPr>
            <a:r>
              <a:rPr lang="en-US" sz="4400" dirty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What Neural Networks Memorize and Why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609600" y="3294278"/>
            <a:ext cx="6400800" cy="71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5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Vitaly Feldman</a:t>
            </a:r>
          </a:p>
          <a:p>
            <a:r>
              <a:rPr lang="en-US" sz="5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Apple*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5638800"/>
            <a:ext cx="6349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+mj-lt"/>
              </a:rPr>
              <a:t>*Part of the work done while at Google Research </a:t>
            </a:r>
          </a:p>
          <a:p>
            <a:r>
              <a:rPr lang="en-US" sz="2000" i="1" dirty="0">
                <a:latin typeface="+mj-lt"/>
              </a:rPr>
              <a:t>and while visiting the Simons Institute, UC Berkeley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8E4599-4704-4CDA-8559-1EB397AB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1"/>
            <a:ext cx="11565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00600" y="3374746"/>
            <a:ext cx="6400800" cy="71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54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Chiyuan</a:t>
            </a:r>
            <a:r>
              <a:rPr lang="en-US" sz="5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 Zhang</a:t>
            </a:r>
          </a:p>
          <a:p>
            <a:r>
              <a:rPr lang="en-US" sz="5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Google Research</a:t>
            </a:r>
          </a:p>
        </p:txBody>
      </p:sp>
      <p:pic>
        <p:nvPicPr>
          <p:cNvPr id="4" name="Picture 2" descr="Chiyuan Zhang | The Center for Brains, Minds &amp; Mach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799" y="3524099"/>
            <a:ext cx="1263700" cy="12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7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2"/>
    </mc:Choice>
    <mc:Fallback xmlns="">
      <p:transition spd="slow" advTm="181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tail rears its head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4931421"/>
                <a:ext cx="11887200" cy="192632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                         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Long-tail: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frequencies can make up a </a:t>
                </a:r>
                <a:r>
                  <a:rPr lang="en-US" b="1" dirty="0">
                    <a:solidFill>
                      <a:srgbClr val="C00000"/>
                    </a:solidFill>
                  </a:rPr>
                  <a:t>significant fraction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of the whole population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931421"/>
                <a:ext cx="11887200" cy="1926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21675"/>
            <a:ext cx="3581400" cy="3297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071617" y="4441117"/>
                <a:ext cx="19227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Zipf 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dirty="0"/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dirty="0"/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617" y="4441117"/>
                <a:ext cx="1922770" cy="646331"/>
              </a:xfrm>
              <a:prstGeom prst="rect">
                <a:avLst/>
              </a:prstGeom>
              <a:blipFill>
                <a:blip r:embed="rId4"/>
                <a:stretch>
                  <a:fillRect l="-2632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58000" y="2569475"/>
                <a:ext cx="38100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+mj-lt"/>
                  </a:rPr>
                  <a:t>For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weight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</m:e>
                        <m:lim/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569475"/>
                <a:ext cx="3810000" cy="1091646"/>
              </a:xfrm>
              <a:prstGeom prst="rect">
                <a:avLst/>
              </a:prstGeom>
              <a:blipFill>
                <a:blip r:embed="rId5"/>
                <a:stretch>
                  <a:fillRect l="-1661" t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5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10972800" cy="563879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Discrete domain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set of labels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Learning problem: meta-distribution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over data distributions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Goal: minimize expected generalization error of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err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err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Prior over frequencies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pick randomly and independently a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and normalize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Arbitrary 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over functions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pick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10972800" cy="5638799"/>
              </a:xfrm>
              <a:blipFill>
                <a:blip r:embed="rId2"/>
                <a:stretch>
                  <a:fillRect l="-809" t="-1126" r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fitting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02556" y="890038"/>
                <a:ext cx="10786888" cy="314856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200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+mj-lt"/>
                  </a:rPr>
                  <a:t>Thm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: For every algorithm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err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opt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err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56" y="890038"/>
                <a:ext cx="10786888" cy="3148561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6"/>
              <p:cNvSpPr/>
              <p:nvPr/>
            </p:nvSpPr>
            <p:spPr>
              <a:xfrm>
                <a:off x="8077200" y="3810000"/>
                <a:ext cx="3763693" cy="914400"/>
              </a:xfrm>
              <a:prstGeom prst="wedgeRectCallout">
                <a:avLst>
                  <a:gd name="adj1" fmla="val 5505"/>
                  <a:gd name="adj2" fmla="val -232300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Number of examples occurring once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j-lt"/>
                  </a:rPr>
                  <a:t> but not fit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810000"/>
                <a:ext cx="3763693" cy="914400"/>
              </a:xfrm>
              <a:prstGeom prst="wedgeRectCallout">
                <a:avLst>
                  <a:gd name="adj1" fmla="val 5505"/>
                  <a:gd name="adj2" fmla="val -2323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38200" y="4067666"/>
                <a:ext cx="4746043" cy="1371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+mj-lt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weight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For </a:t>
                </a:r>
                <a:r>
                  <a:rPr lang="en-US" sz="2400" dirty="0" err="1">
                    <a:latin typeface="+mj-lt"/>
                  </a:rPr>
                  <a:t>Zipf</a:t>
                </a:r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67666"/>
                <a:ext cx="4746043" cy="1371209"/>
              </a:xfrm>
              <a:prstGeom prst="rect">
                <a:avLst/>
              </a:prstGeom>
              <a:blipFill>
                <a:blip r:embed="rId4"/>
                <a:stretch>
                  <a:fillRect l="-2139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8200" y="5484730"/>
                <a:ext cx="43997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entury Gothic"/>
                  </a:rPr>
                  <a:t> can be arbitrarily complex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entury Gothic"/>
                  </a:rPr>
                  <a:t>Extends to label noise</a:t>
                </a:r>
                <a:endParaRPr lang="en-US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84730"/>
                <a:ext cx="4399794" cy="830997"/>
              </a:xfrm>
              <a:prstGeom prst="rect">
                <a:avLst/>
              </a:prstGeom>
              <a:blipFill>
                <a:blip r:embed="rId5"/>
                <a:stretch>
                  <a:fillRect l="-2305" t="-6061" r="-115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C10B78B8-94F5-2042-ADE2-478842F2F8F8}"/>
                  </a:ext>
                </a:extLst>
              </p:cNvPr>
              <p:cNvSpPr/>
              <p:nvPr/>
            </p:nvSpPr>
            <p:spPr>
              <a:xfrm>
                <a:off x="990600" y="2971800"/>
                <a:ext cx="3048000" cy="641608"/>
              </a:xfrm>
              <a:prstGeom prst="wedgeRectCallout">
                <a:avLst>
                  <a:gd name="adj1" fmla="val 89420"/>
                  <a:gd name="adj2" fmla="val -159052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r>
                        <a:rPr lang="en-US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C10B78B8-94F5-2042-ADE2-478842F2F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71800"/>
                <a:ext cx="3048000" cy="641608"/>
              </a:xfrm>
              <a:prstGeom prst="wedgeRectCallout">
                <a:avLst>
                  <a:gd name="adj1" fmla="val 89420"/>
                  <a:gd name="adj2" fmla="val -15905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1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memorization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09336" y="3505200"/>
                <a:ext cx="10283975" cy="1752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2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sufficiently complex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: for many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2000" dirty="0">
                    <a:solidFill>
                      <a:srgbClr val="C00000"/>
                    </a:solidFill>
                    <a:latin typeface="+mj-lt"/>
                  </a:rPr>
                  <a:t>Thus need to be memorized to fit</a:t>
                </a:r>
                <a:endParaRPr lang="en-US" sz="2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36" y="3505200"/>
                <a:ext cx="10283975" cy="1752600"/>
              </a:xfrm>
              <a:prstGeom prst="rect">
                <a:avLst/>
              </a:prstGeom>
              <a:blipFill>
                <a:blip r:embed="rId2"/>
                <a:stretch>
                  <a:fillRect l="-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88C9CDC-E324-964C-A15D-A48DAA11803F}"/>
                  </a:ext>
                </a:extLst>
              </p:cNvPr>
              <p:cNvSpPr/>
              <p:nvPr/>
            </p:nvSpPr>
            <p:spPr>
              <a:xfrm>
                <a:off x="1009336" y="1143000"/>
                <a:ext cx="10283975" cy="1524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Def: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For dataset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and learning algorithm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let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mem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88C9CDC-E324-964C-A15D-A48DAA118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36" y="1143000"/>
                <a:ext cx="10283975" cy="1524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7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discrete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5800" y="1143000"/>
                <a:ext cx="10439400" cy="4383490"/>
              </a:xfrm>
              <a:prstGeom prst="rect">
                <a:avLst/>
              </a:prstGeom>
              <a:solidFill>
                <a:schemeClr val="bg1">
                  <a:lumMod val="7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Domain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 with disjoint supports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342900" lvl="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Prior over frequencies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 </a:t>
                </a:r>
              </a:p>
              <a:p>
                <a:pPr marL="342900" lvl="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, pick randomly and independently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 according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 and normalize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Century Gothic"/>
                </a:endParaRPr>
              </a:p>
              <a:p>
                <a:pPr marL="342900" lvl="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342900" lvl="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is a distribution over functions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constant over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342900" lvl="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: pick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 as above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. Define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entury Gothic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143000"/>
                <a:ext cx="10439400" cy="4383490"/>
              </a:xfrm>
              <a:prstGeom prst="rect">
                <a:avLst/>
              </a:prstGeom>
              <a:blipFill>
                <a:blip r:embed="rId2"/>
                <a:stretch>
                  <a:fillRect l="-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7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90600" y="990600"/>
                <a:ext cx="10591800" cy="19812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Def: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Algorithm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is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-subpopulation-coupled if for every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)∈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which is the only representative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TV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≤1−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</m:acc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90600"/>
                <a:ext cx="10591800" cy="19812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16876" y="3377898"/>
                <a:ext cx="10786888" cy="14989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Thm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: For every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-subpopulation-coupled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lvl="0">
                  <a:lnSpc>
                    <a:spcPct val="150000"/>
                  </a:lnSpc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err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opt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errn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6" y="3377898"/>
                <a:ext cx="10786888" cy="1498901"/>
              </a:xfrm>
              <a:prstGeom prst="rect">
                <a:avLst/>
              </a:prstGeom>
              <a:blipFill>
                <a:blip r:embed="rId3"/>
                <a:stretch>
                  <a:fillRect l="-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6876" y="5029200"/>
                <a:ext cx="8763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Examples: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-Nearest Neighbor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Large-margin linear classifiers/SVM in over-parameterized regime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6" y="5029200"/>
                <a:ext cx="8763000" cy="1015663"/>
              </a:xfrm>
              <a:prstGeom prst="rect">
                <a:avLst/>
              </a:prstGeom>
              <a:blipFill>
                <a:blip r:embed="rId4"/>
                <a:stretch>
                  <a:fillRect l="-76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4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93625" y="990600"/>
                <a:ext cx="10283975" cy="1524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Def: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For dataset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and learning algorithm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let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mem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25" y="990600"/>
                <a:ext cx="10283975" cy="15240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63144" y="3657600"/>
                <a:ext cx="10283975" cy="1524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Def: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be a random subset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that includes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mem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</m:e>
                        <m:li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𝐏𝐫</m:t>
                                  </m:r>
                                </m:e>
                                <m:lim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𝐏𝐫</m:t>
                                  </m:r>
                                </m:e>
                                <m:lim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44" y="3657600"/>
                <a:ext cx="10283975" cy="1524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2896" y="2943801"/>
                <a:ext cx="6587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Requires training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 models. Computationally infeasible!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96" y="2943801"/>
                <a:ext cx="658782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40" t="-8333" r="-10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3144" y="5562600"/>
                <a:ext cx="7176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Closely-related and requires training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 models!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=0.7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44" y="5562600"/>
                <a:ext cx="717613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65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7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28488" y="1026711"/>
                <a:ext cx="10820400" cy="2859489"/>
              </a:xfrm>
              <a:prstGeom prst="rect">
                <a:avLst/>
              </a:prstGeom>
              <a:solidFill>
                <a:schemeClr val="bg1">
                  <a:lumMod val="7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:r>
                  <a:rPr lang="en-US" sz="2000" b="1" dirty="0">
                    <a:solidFill>
                      <a:schemeClr val="tx1"/>
                    </a:solidFill>
                    <a:latin typeface="Century Gothic"/>
                  </a:rPr>
                  <a:t>Estimate memorization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mem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entury Gothic"/>
                  </a:rPr>
                  <a:t>:</a:t>
                </a:r>
              </a:p>
              <a:p>
                <a:pPr marL="457200" lvl="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Century Gothic"/>
                  </a:rPr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entury Gothic"/>
                  </a:rPr>
                  <a:t> random subsets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entury Gothic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entury Gothic"/>
                  </a:rPr>
                  <a:t> </a:t>
                </a:r>
              </a:p>
              <a:p>
                <a:pPr marL="457200" lvl="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Century Gothic"/>
                  </a:rPr>
                  <a:t>Train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entury Gothic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entury Gothic"/>
                </a:endParaRPr>
              </a:p>
              <a:p>
                <a:pPr marL="457200" lvl="0" indent="-457200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Century Gothic"/>
                  </a:rPr>
                  <a:t>For each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Century Gothic"/>
                </a:endParaRPr>
              </a:p>
              <a:p>
                <a:pPr marL="457200" lvl="0" indent="-457200">
                  <a:lnSpc>
                    <a:spcPct val="15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mem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𝐏𝐫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∼[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𝐏𝐫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∼[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∉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88" y="1026711"/>
                <a:ext cx="10820400" cy="2859489"/>
              </a:xfrm>
              <a:prstGeom prst="rect">
                <a:avLst/>
              </a:prstGeom>
              <a:blipFill>
                <a:blip r:embed="rId2"/>
                <a:stretch>
                  <a:fillRect l="-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28488" y="4648200"/>
                <a:ext cx="69232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+mj-lt"/>
                  </a:rPr>
                  <a:t>Still computationally intensive: requires large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j-lt"/>
                  </a:rPr>
                  <a:t> (&gt;1,000)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88" y="4648200"/>
                <a:ext cx="6923242" cy="400110"/>
              </a:xfrm>
              <a:prstGeom prst="rect">
                <a:avLst/>
              </a:prstGeom>
              <a:blipFill>
                <a:blip r:embed="rId3"/>
                <a:stretch>
                  <a:fillRect l="-916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memorization estimates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4390A5-E33F-E544-87E4-04DDD0B7159E}"/>
              </a:ext>
            </a:extLst>
          </p:cNvPr>
          <p:cNvGrpSpPr/>
          <p:nvPr/>
        </p:nvGrpSpPr>
        <p:grpSpPr>
          <a:xfrm>
            <a:off x="138760" y="3871645"/>
            <a:ext cx="11947963" cy="2271977"/>
            <a:chOff x="138760" y="3871645"/>
            <a:chExt cx="11947963" cy="22719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163102-114E-A54F-B8EA-86DBCD31F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760" y="4280309"/>
              <a:ext cx="11947963" cy="186331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A7702C-8984-7849-B04F-2BD77D7DEE3D}"/>
                </a:ext>
              </a:extLst>
            </p:cNvPr>
            <p:cNvSpPr txBox="1"/>
            <p:nvPr/>
          </p:nvSpPr>
          <p:spPr>
            <a:xfrm>
              <a:off x="138760" y="3871645"/>
              <a:ext cx="3252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Low memorization estimate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AE2C2D-9DFE-F849-8334-04D620BA93B3}"/>
              </a:ext>
            </a:extLst>
          </p:cNvPr>
          <p:cNvGrpSpPr/>
          <p:nvPr/>
        </p:nvGrpSpPr>
        <p:grpSpPr>
          <a:xfrm>
            <a:off x="171890" y="934923"/>
            <a:ext cx="11848220" cy="2404766"/>
            <a:chOff x="171890" y="934923"/>
            <a:chExt cx="11848220" cy="2404766"/>
          </a:xfrm>
        </p:grpSpPr>
        <p:grpSp>
          <p:nvGrpSpPr>
            <p:cNvPr id="8" name="Group 7"/>
            <p:cNvGrpSpPr/>
            <p:nvPr/>
          </p:nvGrpSpPr>
          <p:grpSpPr>
            <a:xfrm>
              <a:off x="171890" y="934923"/>
              <a:ext cx="11848220" cy="2404766"/>
              <a:chOff x="191380" y="1100434"/>
              <a:chExt cx="11848220" cy="240476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80" y="1676399"/>
                <a:ext cx="11848220" cy="1828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934890" y="1100434"/>
                <a:ext cx="2953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ImageNet: </a:t>
                </a:r>
                <a:r>
                  <a:rPr lang="en-US" b="1" dirty="0">
                    <a:latin typeface="+mj-lt"/>
                  </a:rPr>
                  <a:t>bobsled</a:t>
                </a:r>
                <a:r>
                  <a:rPr lang="en-US" dirty="0">
                    <a:latin typeface="+mj-lt"/>
                  </a:rPr>
                  <a:t> class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E09328-738D-4C4A-9D09-2B7BC6D7E9F7}"/>
                </a:ext>
              </a:extLst>
            </p:cNvPr>
            <p:cNvSpPr txBox="1"/>
            <p:nvPr/>
          </p:nvSpPr>
          <p:spPr>
            <a:xfrm>
              <a:off x="171890" y="989789"/>
              <a:ext cx="3302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High memorization estimate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9979-E493-594E-9F01-58D17161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memorization for ImageNet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FF3D4-4660-3447-A8DC-538DFC09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241403-D829-8A4A-9F8E-748C7181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77491"/>
            <a:ext cx="6476999" cy="496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2013"/>
          </a:xfrm>
        </p:spPr>
        <p:txBody>
          <a:bodyPr/>
          <a:lstStyle/>
          <a:p>
            <a:r>
              <a:rPr lang="en-US" dirty="0"/>
              <a:t>Label memorization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7400" y="5241945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971800"/>
            <a:ext cx="9906000" cy="2057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Inception on ImageNet 1000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with random labels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Training error: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9%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Test error: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99.9%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[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Zhang,Bengio,Hardt,Recht,Vinyals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‘17]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A2DB1-08A4-4590-965F-5FC36AB91DB2}"/>
              </a:ext>
            </a:extLst>
          </p:cNvPr>
          <p:cNvSpPr txBox="1"/>
          <p:nvPr/>
        </p:nvSpPr>
        <p:spPr>
          <a:xfrm>
            <a:off x="990600" y="1371600"/>
            <a:ext cx="85876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state-of-the-art deep learning algorithms on text/image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Training set error: </a:t>
            </a:r>
            <a:r>
              <a:rPr lang="en-US" sz="2000" b="0" i="0" dirty="0">
                <a:solidFill>
                  <a:srgbClr val="C00000"/>
                </a:solidFill>
                <a:latin typeface="+mj-lt"/>
              </a:rPr>
              <a:t>0-5%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(Typical) test set error: 10-30%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0942" y="548640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Not explained by existing theories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5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34"/>
    </mc:Choice>
    <mc:Fallback xmlns="">
      <p:transition spd="slow" advTm="104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memorized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93625" y="990600"/>
                <a:ext cx="10283975" cy="1524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Def: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For dataset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and testing example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infl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25" y="990600"/>
                <a:ext cx="10283975" cy="15240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63144" y="3657600"/>
                <a:ext cx="10283975" cy="1524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Def: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be a random subset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that includes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infl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</m:e>
                        <m:li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𝐏𝐫</m:t>
                                  </m:r>
                                </m:e>
                                <m:lim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𝐏𝐫</m:t>
                                  </m:r>
                                </m:e>
                                <m:lim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44" y="3657600"/>
                <a:ext cx="10283975" cy="1524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72896" y="2943801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Same trick!</a:t>
            </a:r>
          </a:p>
        </p:txBody>
      </p:sp>
    </p:spTree>
    <p:extLst>
      <p:ext uri="{BB962C8B-B14F-4D97-AF65-F5344CB8AC3E}">
        <p14:creationId xmlns:p14="http://schemas.microsoft.com/office/powerpoint/2010/main" val="21356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r>
              <a:rPr lang="en-US" dirty="0"/>
              <a:t>High-influence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45C1B-01A8-2340-9144-8050B7A3D9B5}"/>
              </a:ext>
            </a:extLst>
          </p:cNvPr>
          <p:cNvSpPr/>
          <p:nvPr/>
        </p:nvSpPr>
        <p:spPr>
          <a:xfrm>
            <a:off x="507488" y="1093532"/>
            <a:ext cx="9779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Many memorized training examples each of which significantly influences the accuracy on just one test example</a:t>
            </a:r>
            <a:r>
              <a:rPr lang="en-US" dirty="0">
                <a:latin typeface="NimbusRomNo9L"/>
              </a:rPr>
              <a:t> </a:t>
            </a:r>
          </a:p>
          <a:p>
            <a:endParaRPr lang="en-US" dirty="0">
              <a:latin typeface="NimbusRomNo9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1069555-D764-1A4D-A9C3-F157B2DA5036}"/>
                  </a:ext>
                </a:extLst>
              </p:cNvPr>
              <p:cNvSpPr/>
              <p:nvPr/>
            </p:nvSpPr>
            <p:spPr>
              <a:xfrm>
                <a:off x="993689" y="587719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+mj-lt"/>
                  </a:rPr>
                  <a:t>Affects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≈3%</m:t>
                    </m:r>
                  </m:oMath>
                </a14:m>
                <a:r>
                  <a:rPr lang="en-US" dirty="0">
                    <a:latin typeface="+mj-lt"/>
                  </a:rPr>
                  <a:t> of the ImageNet test set</a:t>
                </a:r>
              </a:p>
              <a:p>
                <a:endParaRPr lang="en-US" dirty="0">
                  <a:latin typeface="NimbusRomNo9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1069555-D764-1A4D-A9C3-F157B2DA5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89" y="5877197"/>
                <a:ext cx="6096000" cy="646331"/>
              </a:xfrm>
              <a:prstGeom prst="rect">
                <a:avLst/>
              </a:prstGeom>
              <a:blipFill>
                <a:blip r:embed="rId8"/>
                <a:stretch>
                  <a:fillRect l="-832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E934750-7BFF-FE44-A55F-C501AE804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379794"/>
            <a:ext cx="4824977" cy="327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44"/>
    </mc:Choice>
    <mc:Fallback xmlns="">
      <p:transition spd="slow" advTm="95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r>
              <a:rPr lang="en-US" dirty="0"/>
              <a:t>Examples of high-influence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48200" y="734563"/>
            <a:ext cx="2624619" cy="4980436"/>
            <a:chOff x="4648200" y="734563"/>
            <a:chExt cx="2624619" cy="4980436"/>
          </a:xfrm>
        </p:grpSpPr>
        <p:grpSp>
          <p:nvGrpSpPr>
            <p:cNvPr id="13" name="Group 12"/>
            <p:cNvGrpSpPr/>
            <p:nvPr/>
          </p:nvGrpSpPr>
          <p:grpSpPr>
            <a:xfrm>
              <a:off x="5506885" y="734563"/>
              <a:ext cx="1572811" cy="385064"/>
              <a:chOff x="1066800" y="752050"/>
              <a:chExt cx="1572811" cy="38506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066800" y="752050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5897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train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57400" y="767782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5897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test</a:t>
                </a: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151376"/>
              <a:ext cx="2624619" cy="456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838200" y="688633"/>
            <a:ext cx="3379800" cy="5026367"/>
            <a:chOff x="838200" y="688633"/>
            <a:chExt cx="3379800" cy="5026367"/>
          </a:xfrm>
        </p:grpSpPr>
        <p:grpSp>
          <p:nvGrpSpPr>
            <p:cNvPr id="12" name="Group 11"/>
            <p:cNvGrpSpPr/>
            <p:nvPr/>
          </p:nvGrpSpPr>
          <p:grpSpPr>
            <a:xfrm>
              <a:off x="2060502" y="688633"/>
              <a:ext cx="1725211" cy="373172"/>
              <a:chOff x="1066800" y="760759"/>
              <a:chExt cx="1725211" cy="37317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66800" y="764599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5897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train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09800" y="760759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5897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test</a:t>
                </a: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19627"/>
              <a:ext cx="3379800" cy="225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549" y="3324595"/>
              <a:ext cx="3293527" cy="239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709340" y="600801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CIFAR-100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0" y="600494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ImageNet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8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44"/>
    </mc:Choice>
    <mc:Fallback xmlns="">
      <p:transition spd="slow" advTm="95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1201400" cy="5029199"/>
          </a:xfrm>
        </p:spPr>
        <p:txBody>
          <a:bodyPr>
            <a:normAutofit/>
          </a:bodyPr>
          <a:lstStyle/>
          <a:p>
            <a:r>
              <a:rPr lang="en-US" sz="2000" dirty="0"/>
              <a:t>Label memorization is necessary for optimal generalization on long-tailed data distributions</a:t>
            </a:r>
          </a:p>
          <a:p>
            <a:pPr lvl="1"/>
            <a:r>
              <a:rPr lang="en-US" sz="1800" dirty="0"/>
              <a:t>Not algorithm-specific</a:t>
            </a:r>
          </a:p>
          <a:p>
            <a:pPr lvl="1"/>
            <a:r>
              <a:rPr lang="en-US" sz="1800" dirty="0"/>
              <a:t>Can be modelled theoretically</a:t>
            </a:r>
          </a:p>
          <a:p>
            <a:pPr marL="0" indent="0">
              <a:buNone/>
            </a:pPr>
            <a:r>
              <a:rPr lang="en-US" sz="2000" b="1" dirty="0"/>
              <a:t>Additional materials</a:t>
            </a:r>
            <a:endParaRPr lang="en-US" sz="1800" b="1" dirty="0"/>
          </a:p>
          <a:p>
            <a:r>
              <a:rPr lang="en-US" sz="1800" b="1" dirty="0"/>
              <a:t>Theory</a:t>
            </a:r>
            <a:r>
              <a:rPr lang="en-US" sz="1800" dirty="0"/>
              <a:t>: STOC 2020, </a:t>
            </a:r>
            <a:r>
              <a:rPr lang="en-US" sz="1800" dirty="0">
                <a:hlinkClick r:id="rId3"/>
              </a:rPr>
              <a:t>https://arxiv.org/abs/1906.05271</a:t>
            </a:r>
            <a:endParaRPr lang="en-US" sz="1800" dirty="0"/>
          </a:p>
          <a:p>
            <a:r>
              <a:rPr lang="en-US" sz="1800" b="1" dirty="0"/>
              <a:t>Experiments</a:t>
            </a:r>
            <a:r>
              <a:rPr lang="en-US" sz="1800" dirty="0"/>
              <a:t>: </a:t>
            </a:r>
            <a:r>
              <a:rPr lang="en-US" sz="1800" dirty="0" err="1"/>
              <a:t>NeurIPS</a:t>
            </a:r>
            <a:r>
              <a:rPr lang="en-US" sz="1800" dirty="0"/>
              <a:t> 2020, </a:t>
            </a:r>
            <a:r>
              <a:rPr lang="en-US" sz="1800" dirty="0">
                <a:hlinkClick r:id="rId4"/>
              </a:rPr>
              <a:t>https://arxiv.org/abs/2008.03703</a:t>
            </a:r>
            <a:endParaRPr lang="en-US" sz="1800" dirty="0"/>
          </a:p>
          <a:p>
            <a:r>
              <a:rPr lang="en-US" sz="1800" b="1" dirty="0"/>
              <a:t>Results</a:t>
            </a:r>
            <a:r>
              <a:rPr lang="en-US" sz="1800" dirty="0"/>
              <a:t>/additional examples: </a:t>
            </a:r>
            <a:r>
              <a:rPr lang="en-US" sz="1800" dirty="0">
                <a:hlinkClick r:id="rId5"/>
              </a:rPr>
              <a:t>https://pluskid.github.io/influence-memorization/</a:t>
            </a:r>
            <a:endParaRPr lang="en-US" sz="1800" dirty="0"/>
          </a:p>
          <a:p>
            <a:r>
              <a:rPr lang="en-US" sz="1800" b="1" dirty="0"/>
              <a:t>Follow-up: </a:t>
            </a:r>
            <a:r>
              <a:rPr lang="en-US" sz="1800" dirty="0"/>
              <a:t>memorization of data points</a:t>
            </a:r>
          </a:p>
          <a:p>
            <a:pPr lvl="1"/>
            <a:r>
              <a:rPr lang="en-US" sz="1600" dirty="0"/>
              <a:t>with Gavin Brown, Mark Bun, Adam Smith and Kunal Talwar</a:t>
            </a:r>
            <a:endParaRPr lang="en-US" sz="1400" b="1" dirty="0"/>
          </a:p>
          <a:p>
            <a:pPr lvl="1"/>
            <a:r>
              <a:rPr lang="en-US" sz="1600" dirty="0"/>
              <a:t>STOC 2021: </a:t>
            </a:r>
            <a:r>
              <a:rPr lang="en-US" sz="1600" dirty="0">
                <a:hlinkClick r:id="rId6"/>
              </a:rPr>
              <a:t>https://arxiv.org/abs/2012.06421</a:t>
            </a:r>
            <a:endParaRPr lang="en-US" sz="1600" dirty="0"/>
          </a:p>
          <a:p>
            <a:pPr marL="0" indent="0">
              <a:buNone/>
            </a:pPr>
            <a:r>
              <a:rPr lang="en-US" sz="2000" b="1" dirty="0"/>
              <a:t>Future work</a:t>
            </a:r>
          </a:p>
          <a:p>
            <a:r>
              <a:rPr lang="en-US" sz="1800" dirty="0"/>
              <a:t>Faithful models of learning</a:t>
            </a:r>
          </a:p>
          <a:p>
            <a:r>
              <a:rPr lang="en-US" sz="1800" dirty="0"/>
              <a:t>Implications of limiting memorization: effect on the accuracy depends on subgroup frequency </a:t>
            </a:r>
          </a:p>
          <a:p>
            <a:r>
              <a:rPr lang="en-US" sz="1800" dirty="0"/>
              <a:t>Applications of estimators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7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69"/>
    </mc:Choice>
    <mc:Fallback xmlns="">
      <p:transition spd="slow" advTm="58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memorization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93625" y="990600"/>
                <a:ext cx="10283975" cy="1524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Def: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For dataset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and learning algorithm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let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mem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25" y="990600"/>
                <a:ext cx="10283975" cy="15240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6800" y="3117494"/>
                <a:ext cx="10210800" cy="1752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2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data distribution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∈[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mem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117494"/>
                <a:ext cx="10210800" cy="1752600"/>
              </a:xfrm>
              <a:prstGeom prst="rect">
                <a:avLst/>
              </a:prstGeom>
              <a:blipFill rotWithShape="1">
                <a:blip r:embed="rId6"/>
                <a:stretch>
                  <a:fillRect l="-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B27BE51-BE61-6045-919B-3637382712BB}"/>
              </a:ext>
            </a:extLst>
          </p:cNvPr>
          <p:cNvSpPr txBox="1"/>
          <p:nvPr/>
        </p:nvSpPr>
        <p:spPr>
          <a:xfrm>
            <a:off x="8503272" y="3491449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Bahnschrift Light" panose="020B0502040204020203" pitchFamily="34" charset="0"/>
              </a:rPr>
              <a:t>empirical </a:t>
            </a:r>
          </a:p>
          <a:p>
            <a:r>
              <a:rPr lang="en-US" sz="1600" dirty="0">
                <a:solidFill>
                  <a:srgbClr val="C00000"/>
                </a:solidFill>
                <a:latin typeface="Bahnschrift Light" panose="020B0502040204020203" pitchFamily="34" charset="0"/>
              </a:rPr>
              <a:t>error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B4E98-D224-2047-97C5-0181882DFAC8}"/>
              </a:ext>
            </a:extLst>
          </p:cNvPr>
          <p:cNvSpPr txBox="1"/>
          <p:nvPr/>
        </p:nvSpPr>
        <p:spPr>
          <a:xfrm>
            <a:off x="6903036" y="3465882"/>
            <a:ext cx="140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Bahnschrift Light" panose="020B0502040204020203" pitchFamily="34" charset="0"/>
              </a:rPr>
              <a:t>generalization </a:t>
            </a:r>
          </a:p>
          <a:p>
            <a:r>
              <a:rPr lang="en-US" sz="1600" dirty="0">
                <a:solidFill>
                  <a:srgbClr val="C00000"/>
                </a:solidFill>
                <a:latin typeface="Bahnschrift Light" panose="020B0502040204020203" pitchFamily="34" charset="0"/>
              </a:rPr>
              <a:t>error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E66D6E-7D59-0F4E-8540-D04ACA2EC353}"/>
              </a:ext>
            </a:extLst>
          </p:cNvPr>
          <p:cNvGrpSpPr/>
          <p:nvPr/>
        </p:nvGrpSpPr>
        <p:grpSpPr>
          <a:xfrm>
            <a:off x="7315200" y="4613381"/>
            <a:ext cx="2183876" cy="777935"/>
            <a:chOff x="8026924" y="4789020"/>
            <a:chExt cx="2183876" cy="7779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AF6905-C983-C148-A350-68A02DB7372E}"/>
                </a:ext>
              </a:extLst>
            </p:cNvPr>
            <p:cNvSpPr txBox="1"/>
            <p:nvPr/>
          </p:nvSpPr>
          <p:spPr>
            <a:xfrm>
              <a:off x="8153400" y="5228401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Bahnschrift Light" panose="020B0502040204020203" pitchFamily="34" charset="0"/>
                </a:rPr>
                <a:t>generalization gap</a:t>
              </a:r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3D4FB7B3-72E5-5547-B78B-B6A70E09C340}"/>
                </a:ext>
              </a:extLst>
            </p:cNvPr>
            <p:cNvSpPr/>
            <p:nvPr/>
          </p:nvSpPr>
          <p:spPr>
            <a:xfrm rot="16200000">
              <a:off x="8810147" y="4005797"/>
              <a:ext cx="338554" cy="1905000"/>
            </a:xfrm>
            <a:prstGeom prst="leftBrac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0198" y="5682734"/>
            <a:ext cx="5836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Why is label memorization ubiquitous?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5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20"/>
    </mc:Choice>
    <mc:Fallback xmlns="">
      <p:transition spd="slow" advTm="114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Black-box membership inference attack with high accuracy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Berlin Sans FB" panose="020E0602020502020306" pitchFamily="34" charset="0"/>
              </a:rPr>
              <a:t>     [</a:t>
            </a:r>
            <a:r>
              <a:rPr lang="en-US" sz="20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Shokri,Stronati,Song,Shmatikov</a:t>
            </a:r>
            <a:r>
              <a:rPr lang="en-US" sz="2000" dirty="0">
                <a:solidFill>
                  <a:schemeClr val="tx2"/>
                </a:solidFill>
                <a:latin typeface="Berlin Sans FB" panose="020E0602020502020306" pitchFamily="34" charset="0"/>
              </a:rPr>
              <a:t> 17; </a:t>
            </a:r>
            <a:r>
              <a:rPr lang="en-US" sz="20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LongBWBWTGC</a:t>
            </a:r>
            <a:r>
              <a:rPr lang="en-US" sz="2000" dirty="0">
                <a:solidFill>
                  <a:schemeClr val="tx2"/>
                </a:solidFill>
                <a:latin typeface="Berlin Sans FB" panose="020E0602020502020306" pitchFamily="34" charset="0"/>
              </a:rPr>
              <a:t> 18; </a:t>
            </a:r>
            <a:r>
              <a:rPr lang="en-US" sz="20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SalemZFHB</a:t>
            </a:r>
            <a:r>
              <a:rPr lang="en-US" sz="2000" dirty="0">
                <a:solidFill>
                  <a:schemeClr val="tx2"/>
                </a:solidFill>
                <a:latin typeface="Berlin Sans FB" panose="020E0602020502020306" pitchFamily="34" charset="0"/>
              </a:rPr>
              <a:t> 18,…]</a:t>
            </a:r>
            <a:endParaRPr lang="en-US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819132"/>
            <a:ext cx="828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Is memorization necessary for achieving optimal error?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90800"/>
            <a:ext cx="3886200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theory?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987994"/>
                <a:ext cx="10134600" cy="1142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Generalization error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err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err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err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987994"/>
                <a:ext cx="10134600" cy="1142999"/>
              </a:xfrm>
              <a:blipFill>
                <a:blip r:embed="rId3"/>
                <a:stretch>
                  <a:fillRect t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91200" y="987994"/>
            <a:ext cx="3763184" cy="584775"/>
            <a:chOff x="4267200" y="979854"/>
            <a:chExt cx="3763184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4267200" y="979854"/>
              <a:ext cx="10807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Bahnschrift Light" panose="020B0502040204020203" pitchFamily="34" charset="0"/>
                </a:rPr>
                <a:t>empirical 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Bahnschrift Light" panose="020B0502040204020203" pitchFamily="34" charset="0"/>
                </a:rPr>
                <a:t>error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72984" y="98246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Bahnschrift Light" panose="020B0502040204020203" pitchFamily="34" charset="0"/>
                </a:rPr>
                <a:t>generalization gap</a:t>
              </a: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5638800" y="2509387"/>
            <a:ext cx="4114800" cy="936855"/>
          </a:xfrm>
          <a:prstGeom prst="wedgeRectCallout">
            <a:avLst>
              <a:gd name="adj1" fmla="val 10526"/>
              <a:gd name="adj2" fmla="val -8649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prstClr val="black"/>
                </a:solidFill>
                <a:latin typeface="Century Gothic"/>
              </a:rPr>
              <a:t>Controlled via a proxy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VC-dim, margin, norms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stability etc.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37576" y="3733800"/>
                <a:ext cx="5137368" cy="118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+mj-lt"/>
                  </a:rPr>
                  <a:t>For example, for a class of binary classifiers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err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≤2⋅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𝐑𝐚𝐝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6" y="3733800"/>
                <a:ext cx="5137368" cy="1187697"/>
              </a:xfrm>
              <a:prstGeom prst="rect">
                <a:avLst/>
              </a:prstGeom>
              <a:blipFill>
                <a:blip r:embed="rId4"/>
                <a:stretch>
                  <a:fillRect l="-988" t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4EB65D-2279-AD42-80A0-0D753F3FFC3E}"/>
                  </a:ext>
                </a:extLst>
              </p:cNvPr>
              <p:cNvSpPr/>
              <p:nvPr/>
            </p:nvSpPr>
            <p:spPr>
              <a:xfrm>
                <a:off x="603906" y="5209055"/>
                <a:ext cx="7585025" cy="481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/>
                  </a:rPr>
                  <a:t>Ideal algorithm</a:t>
                </a: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/>
                  </a:rPr>
                  <a:t>: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err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proxy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4EB65D-2279-AD42-80A0-0D753F3FF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06" y="5209055"/>
                <a:ext cx="7585025" cy="481350"/>
              </a:xfrm>
              <a:prstGeom prst="rect">
                <a:avLst/>
              </a:prstGeom>
              <a:blipFill>
                <a:blip r:embed="rId5"/>
                <a:stretch>
                  <a:fillRect l="-836" t="-789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3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651"/>
            <a:ext cx="8610600" cy="5269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Generalization of interpolating methods</a:t>
            </a:r>
          </a:p>
          <a:p>
            <a:r>
              <a:rPr lang="en-US" sz="1800" dirty="0"/>
              <a:t>Interpolation may be “harmless”</a:t>
            </a:r>
          </a:p>
          <a:p>
            <a:r>
              <a:rPr lang="en-US" sz="1800" dirty="0">
                <a:solidFill>
                  <a:srgbClr val="C00000"/>
                </a:solidFill>
              </a:rPr>
              <a:t>Does not address the “</a:t>
            </a:r>
            <a:r>
              <a:rPr lang="en-US" sz="1800" b="1" dirty="0">
                <a:solidFill>
                  <a:srgbClr val="C00000"/>
                </a:solidFill>
              </a:rPr>
              <a:t>why?</a:t>
            </a:r>
            <a:r>
              <a:rPr lang="en-US" sz="1800" dirty="0">
                <a:solidFill>
                  <a:srgbClr val="C00000"/>
                </a:solidFill>
              </a:rPr>
              <a:t>” question</a:t>
            </a:r>
          </a:p>
          <a:p>
            <a:r>
              <a:rPr lang="en-US" sz="1800" dirty="0">
                <a:solidFill>
                  <a:srgbClr val="C00000"/>
                </a:solidFill>
              </a:rPr>
              <a:t>Memorization also happens without interpolation</a:t>
            </a:r>
          </a:p>
          <a:p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Overparametrization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useful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Easier to optimize and richer space of models</a:t>
            </a:r>
          </a:p>
          <a:p>
            <a:r>
              <a:rPr lang="en-US" sz="1800" dirty="0">
                <a:solidFill>
                  <a:srgbClr val="C00000"/>
                </a:solidFill>
              </a:rPr>
              <a:t>Does not imply interpolation/memorization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1600200"/>
            <a:ext cx="41056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[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Cover,Hart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’67;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Belkin,Hsu,Mitra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‘18; </a:t>
            </a:r>
          </a:p>
          <a:p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Liang,Rakhlin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’18;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Belkin,Rakhlin,Tsybakov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’19; </a:t>
            </a:r>
          </a:p>
          <a:p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Belkin,Hsu,Xu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’19;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Bartlett,Long,Lugosi,Tsigler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‘19; </a:t>
            </a:r>
          </a:p>
          <a:p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Hastie,Montanari,Rosset,Tibshirani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’19; </a:t>
            </a:r>
          </a:p>
          <a:p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Muthukumar,Vodrahalli,Sahai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’19; </a:t>
            </a:r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Mei,Montanari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19;</a:t>
            </a:r>
          </a:p>
          <a:p>
            <a:r>
              <a:rPr lang="en-US" sz="1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Montanari,Zhong</a:t>
            </a:r>
            <a:r>
              <a:rPr lang="en-US" sz="1400" dirty="0">
                <a:solidFill>
                  <a:schemeClr val="tx2"/>
                </a:solidFill>
                <a:latin typeface="Berlin Sans FB" panose="020E0602020502020306" pitchFamily="34" charset="0"/>
              </a:rPr>
              <a:t> 20; ….]</a:t>
            </a:r>
          </a:p>
        </p:txBody>
      </p:sp>
    </p:spTree>
    <p:extLst>
      <p:ext uri="{BB962C8B-B14F-4D97-AF65-F5344CB8AC3E}">
        <p14:creationId xmlns:p14="http://schemas.microsoft.com/office/powerpoint/2010/main" val="12235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52"/>
          </a:xfrm>
        </p:spPr>
        <p:txBody>
          <a:bodyPr/>
          <a:lstStyle/>
          <a:p>
            <a:r>
              <a:rPr lang="en-US" dirty="0"/>
              <a:t>Hard atypical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58207" y="838200"/>
            <a:ext cx="3013200" cy="4728436"/>
            <a:chOff x="1127508" y="-95285"/>
            <a:chExt cx="4334337" cy="64755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574" y="4241426"/>
              <a:ext cx="1124008" cy="112400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375" y="2934539"/>
              <a:ext cx="1130358" cy="1124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600200"/>
              <a:ext cx="1124008" cy="11176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498" y="5535720"/>
              <a:ext cx="1162111" cy="84459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27508" y="-95285"/>
              <a:ext cx="4334337" cy="168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      </a:t>
              </a:r>
              <a:r>
                <a:rPr lang="en-US" sz="2000" dirty="0">
                  <a:latin typeface="+mj-lt"/>
                </a:rPr>
                <a:t>CIFAR-10 </a:t>
              </a:r>
              <a:r>
                <a:rPr lang="en-US" sz="2000" b="1" dirty="0">
                  <a:latin typeface="+mj-lt"/>
                </a:rPr>
                <a:t>truck</a:t>
              </a:r>
              <a:r>
                <a:rPr lang="en-US" sz="2000" dirty="0">
                  <a:latin typeface="+mj-lt"/>
                </a:rPr>
                <a:t> class</a:t>
              </a:r>
              <a:endParaRPr lang="en-US" dirty="0">
                <a:latin typeface="+mj-lt"/>
              </a:endParaRPr>
            </a:p>
            <a:p>
              <a:pPr>
                <a:lnSpc>
                  <a:spcPct val="150000"/>
                </a:lnSpc>
              </a:pPr>
              <a:endParaRPr lang="en-US" dirty="0"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training set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C42AF4-2570-FB49-A935-B120B44E6951}"/>
              </a:ext>
            </a:extLst>
          </p:cNvPr>
          <p:cNvGrpSpPr/>
          <p:nvPr/>
        </p:nvGrpSpPr>
        <p:grpSpPr>
          <a:xfrm>
            <a:off x="615295" y="1665768"/>
            <a:ext cx="3847005" cy="1179534"/>
            <a:chOff x="615295" y="1665768"/>
            <a:chExt cx="3847005" cy="11795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121" y="2076231"/>
              <a:ext cx="841030" cy="7690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96971" y="1665768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test set</a:t>
              </a:r>
            </a:p>
          </p:txBody>
        </p:sp>
        <p:pic>
          <p:nvPicPr>
            <p:cNvPr id="15" name="Picture 14" descr="edtech | ETMOOC Blog Hub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95" y="2285253"/>
              <a:ext cx="442912" cy="39806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632680-F85E-4148-9783-816DE1C0CB25}"/>
              </a:ext>
            </a:extLst>
          </p:cNvPr>
          <p:cNvGrpSpPr/>
          <p:nvPr/>
        </p:nvGrpSpPr>
        <p:grpSpPr>
          <a:xfrm>
            <a:off x="620156" y="3962400"/>
            <a:ext cx="3779995" cy="841030"/>
            <a:chOff x="620156" y="3962400"/>
            <a:chExt cx="3779995" cy="841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121" y="3962400"/>
              <a:ext cx="841030" cy="841030"/>
            </a:xfrm>
            <a:prstGeom prst="rect">
              <a:avLst/>
            </a:prstGeom>
          </p:spPr>
        </p:pic>
        <p:pic>
          <p:nvPicPr>
            <p:cNvPr id="16" name="Picture 15" descr="edtech | ETMOOC Blog Hub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56" y="4216177"/>
              <a:ext cx="442912" cy="398060"/>
            </a:xfrm>
            <a:prstGeom prst="rect">
              <a:avLst/>
            </a:prstGeom>
          </p:spPr>
        </p:pic>
      </p:grpSp>
      <p:pic>
        <p:nvPicPr>
          <p:cNvPr id="17" name="Picture 16" descr="wpf - How to create a &quot;Cross&quot; as a template to Checkbox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2" y="3242343"/>
            <a:ext cx="533400" cy="533400"/>
          </a:xfrm>
          <a:prstGeom prst="rect">
            <a:avLst/>
          </a:prstGeom>
        </p:spPr>
      </p:pic>
      <p:pic>
        <p:nvPicPr>
          <p:cNvPr id="18" name="Picture 17" descr="wpf - How to create a &quot;Cross&quot; as a template to Checkbox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3" y="5001693"/>
            <a:ext cx="53340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5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12"/>
    </mc:Choice>
    <mc:Fallback xmlns="">
      <p:transition spd="slow" advTm="147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Subpopulations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740344"/>
            <a:ext cx="11170935" cy="3620161"/>
            <a:chOff x="457200" y="740344"/>
            <a:chExt cx="11170935" cy="36201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19200"/>
              <a:ext cx="4680682" cy="838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199378"/>
              <a:ext cx="6096000" cy="8580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50" y="2275040"/>
              <a:ext cx="3599685" cy="8559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279554"/>
              <a:ext cx="7201190" cy="8469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505201"/>
              <a:ext cx="7240626" cy="838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054" y="3505201"/>
              <a:ext cx="3552081" cy="85530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16422" y="740344"/>
              <a:ext cx="1939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CIFAR-10 birds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5800" y="4717597"/>
                <a:ext cx="9885378" cy="1088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Century Gothic"/>
                  </a:rPr>
                  <a:t>Examples from low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entury Gothic"/>
                  </a:rPr>
                  <a:t> frequency subpopulations may be hard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Century Gothic"/>
                  </a:rPr>
                  <a:t> to distinguish from </a:t>
                </a:r>
                <a:r>
                  <a:rPr lang="en-US" sz="2400" dirty="0">
                    <a:latin typeface="Century Gothic"/>
                  </a:rPr>
                  <a:t>mislabeled ones</a:t>
                </a:r>
                <a:r>
                  <a:rPr lang="en-US" sz="2400" dirty="0">
                    <a:solidFill>
                      <a:schemeClr val="tx1"/>
                    </a:solidFill>
                    <a:latin typeface="Century Gothic"/>
                  </a:rPr>
                  <a:t> and outliers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17597"/>
                <a:ext cx="9885378" cy="1088247"/>
              </a:xfrm>
              <a:prstGeom prst="rect">
                <a:avLst/>
              </a:prstGeom>
              <a:blipFill>
                <a:blip r:embed="rId11"/>
                <a:stretch>
                  <a:fillRect l="-987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83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98"/>
    </mc:Choice>
    <mc:Fallback xmlns="">
      <p:transition spd="slow" advTm="11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Long-tailed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1200" y="838200"/>
            <a:ext cx="8305800" cy="7239000"/>
            <a:chOff x="-33270" y="1315821"/>
            <a:chExt cx="6815070" cy="62911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4" b="-48564"/>
            <a:stretch/>
          </p:blipFill>
          <p:spPr>
            <a:xfrm>
              <a:off x="-33270" y="1752599"/>
              <a:ext cx="6815070" cy="58544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28800" y="1315821"/>
              <a:ext cx="3018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Additional annotations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438400" y="5155811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Berlin Sans FB" panose="020E0602020502020306" pitchFamily="34" charset="0"/>
              </a:rPr>
              <a:t>[Zhu, </a:t>
            </a:r>
            <a:r>
              <a:rPr lang="en-US" dirty="0" err="1">
                <a:solidFill>
                  <a:schemeClr val="tx2"/>
                </a:solidFill>
                <a:latin typeface="Berlin Sans FB" panose="020E0602020502020306" pitchFamily="34" charset="0"/>
              </a:rPr>
              <a:t>Anguelov</a:t>
            </a:r>
            <a:r>
              <a:rPr lang="en-US" dirty="0">
                <a:solidFill>
                  <a:schemeClr val="tx2"/>
                </a:solidFill>
                <a:latin typeface="Berlin Sans FB" panose="020E0602020502020306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Berlin Sans FB" panose="020E0602020502020306" pitchFamily="34" charset="0"/>
              </a:rPr>
              <a:t>Ramanan</a:t>
            </a:r>
            <a:r>
              <a:rPr lang="en-US" dirty="0">
                <a:solidFill>
                  <a:schemeClr val="tx2"/>
                </a:solidFill>
                <a:latin typeface="Berlin Sans FB" panose="020E0602020502020306" pitchFamily="34" charset="0"/>
              </a:rPr>
              <a:t> ’14]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4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88"/>
    </mc:Choice>
    <mc:Fallback xmlns="">
      <p:transition spd="slow" advTm="69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5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2.7|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35.9|22.9|6.4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3|6.5|3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3|6.5|3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6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 Mo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43933</TotalTime>
  <Words>1237</Words>
  <Application>Microsoft Macintosh PowerPoint</Application>
  <PresentationFormat>Widescreen</PresentationFormat>
  <Paragraphs>199</Paragraphs>
  <Slides>23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Bahnschrift Light</vt:lpstr>
      <vt:lpstr>Berlin Sans FB</vt:lpstr>
      <vt:lpstr>Calibri</vt:lpstr>
      <vt:lpstr>Cambria Math</vt:lpstr>
      <vt:lpstr>Century Gothic</vt:lpstr>
      <vt:lpstr>Courier New</vt:lpstr>
      <vt:lpstr>NimbusRomNo9L</vt:lpstr>
      <vt:lpstr>Palatino Linotype</vt:lpstr>
      <vt:lpstr>Rockwell</vt:lpstr>
      <vt:lpstr>Executive Mod</vt:lpstr>
      <vt:lpstr>PowerPoint Presentation</vt:lpstr>
      <vt:lpstr>Label memorization</vt:lpstr>
      <vt:lpstr>Defining memorization</vt:lpstr>
      <vt:lpstr>Privacy concerns</vt:lpstr>
      <vt:lpstr>What about theory?</vt:lpstr>
      <vt:lpstr>Related work</vt:lpstr>
      <vt:lpstr>Hard atypical examples</vt:lpstr>
      <vt:lpstr>Subpopulations</vt:lpstr>
      <vt:lpstr>Long-tailed data</vt:lpstr>
      <vt:lpstr>The tail rears its head</vt:lpstr>
      <vt:lpstr>Basic model</vt:lpstr>
      <vt:lpstr>Benefits of fitting</vt:lpstr>
      <vt:lpstr>Fitting and memorization</vt:lpstr>
      <vt:lpstr>Beyond discrete domains</vt:lpstr>
      <vt:lpstr>Coupling</vt:lpstr>
      <vt:lpstr>Empirical validation</vt:lpstr>
      <vt:lpstr>Method</vt:lpstr>
      <vt:lpstr>Examples of memorization estimates</vt:lpstr>
      <vt:lpstr>Benefits of memorization for ImageNet</vt:lpstr>
      <vt:lpstr>Influence of memorized examples</vt:lpstr>
      <vt:lpstr>High-influence pairs</vt:lpstr>
      <vt:lpstr>Examples of high-influence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</dc:creator>
  <cp:lastModifiedBy>Vitaly Feldman</cp:lastModifiedBy>
  <cp:revision>803</cp:revision>
  <dcterms:created xsi:type="dcterms:W3CDTF">2016-10-31T02:03:57Z</dcterms:created>
  <dcterms:modified xsi:type="dcterms:W3CDTF">2021-02-26T00:07:45Z</dcterms:modified>
</cp:coreProperties>
</file>