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320" r:id="rId3"/>
    <p:sldId id="321" r:id="rId4"/>
    <p:sldId id="305" r:id="rId5"/>
    <p:sldId id="300" r:id="rId6"/>
    <p:sldId id="308" r:id="rId7"/>
    <p:sldId id="306" r:id="rId8"/>
    <p:sldId id="302" r:id="rId9"/>
    <p:sldId id="301" r:id="rId10"/>
    <p:sldId id="322" r:id="rId11"/>
    <p:sldId id="333" r:id="rId12"/>
    <p:sldId id="303" r:id="rId13"/>
    <p:sldId id="316" r:id="rId14"/>
    <p:sldId id="331" r:id="rId15"/>
    <p:sldId id="332" r:id="rId16"/>
    <p:sldId id="307" r:id="rId17"/>
    <p:sldId id="309" r:id="rId18"/>
    <p:sldId id="310" r:id="rId19"/>
    <p:sldId id="311" r:id="rId20"/>
    <p:sldId id="313" r:id="rId21"/>
    <p:sldId id="334" r:id="rId22"/>
    <p:sldId id="2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aly F" initials="VF" lastIdx="1" clrIdx="0">
    <p:extLst/>
  </p:cmAuthor>
  <p:cmAuthor id="2" name="Vitaly Feldman" initials="VF" lastIdx="1" clrIdx="1">
    <p:extLst>
      <p:ext uri="{19B8F6BF-5375-455C-9EA6-DF929625EA0E}">
        <p15:presenceInfo xmlns:p15="http://schemas.microsoft.com/office/powerpoint/2012/main" userId="Vitaly Feld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E2A"/>
    <a:srgbClr val="FFE38B"/>
    <a:srgbClr val="FFD653"/>
    <a:srgbClr val="FFCE33"/>
    <a:srgbClr val="1D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586" autoAdjust="0"/>
  </p:normalViewPr>
  <p:slideViewPr>
    <p:cSldViewPr>
      <p:cViewPr varScale="1">
        <p:scale>
          <a:sx n="185" d="100"/>
          <a:sy n="185" d="100"/>
        </p:scale>
        <p:origin x="115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25T13:30:04.334" idx="1">
    <p:pos x="2606" y="1558"/>
    <p:text>Make clear that this is change</p:text>
    <p:extLst>
      <p:ext uri="{C676402C-5697-4E1C-873F-D02D1690AC5C}">
        <p15:threadingInfo xmlns:p15="http://schemas.microsoft.com/office/powerpoint/2012/main" timeZoneBias="42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2T18:01:25.02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486 16 838 0,'0'0'18'0,"0"0"4"0,0 0 1 0,0 0 1 0,0 0-24 0,0 0 0 0,0 0 0 0,4 8 0 16,0-1 51-16,-4-7 5 0,4 8 0 0,0 0 1 16,0 2-6-16,-1-2-2 0,-3 3 0 0,4 1 0 15,-4-1-15-15,5 0-3 0,-1 4-1 0,-4 0 0 16,4 0-14-16,-4 4-2 0,0-8-1 0,0 5 0 15,0-2-4-15,0 1-1 0,-4 0 0 0,4 4 0 16,0-8 2-16,0 4 0 0,0-7 0 0,0-8 0 16,0 0 6-16,0 0 0 0,0 0 1 0,0 0 0 15,0 0-5-15,0 11 0 0,-4-4-1 0,4-7 0 16,0 0-11-16,0 0 12 0,0 0-12 0,0 0 12 16,0 0-12-16,0 0 0 0,0 0 9 0,0 0-9 15,-9 5 0-15,9-5 8 0,0 0-8 0,-7 0 0 0,7 0 0 0,-12-5 8 16,4-2-8-16,4-1 0 0,0-3 0 15,0 8 8-15,4-5-8 0,0 1 0 0,4-4 0 0,-4 3 0 16,0 0 0-16,0-3 0 0,4-1 8 0,4 1-8 16,-4 4 10-16,4-4-10 0,0-1 0 0,-1 1 0 15,2 0 0-15,3-4 0 0,-1 4 0 0,-2 0 0 16,3-4 0-16,-1-1 0 0,6 5 0 0,-6-1 0 16,2 1 0-16,-2 1 0 0,1 2 0 0,1-3 0 15,-2 3 0-15,-3 1-10 16,1-1-50-16,2 5-9 0,13-13-3 0,-4 9 0 0</inkml:trace>
  <inkml:trace contextRef="#ctx0" brushRef="#br0" timeOffset="1">917-40 1090 0,'0'0'24'0,"-9"3"4"0,1 5 2 0,-3 0 2 0,3 3-32 0,-1-4 0 0,1 4 0 0,1 1 0 16,-6-1 65-16,2 5 7 0,3-1 2 0,-5 3 0 0,5-3-5 0,1 4-1 15,-1 0 0-15,0-1 0 0,0-2-8 0,0 2-1 16,4-2-1-16,0-2 0 0,0 1-25 0,4 0-5 16,4-7 0-16,0 3-1 0,-4-3-16 0,4-1-3 15,0 1-8-15,3-5 12 0,-7-3-12 0,9 0 0 16,3-3 0-16,-5-1 0 0,1 0 0 0,1-3 0 16,-5-1 0-16,4 0 0 0,-1-3-25 0,6 4 1 15,-5-9 1-15,-5 5 0 16,5-4-17-16,-4 4-3 0,5-4-1 0,-5 0 0 0,3 4 18 0,-3-5 3 0,0 6 1 15,0-1 0-15,-4-1 7 0,5 1 2 0,-5 0 0 0,4 3 0 16,-4 0 13-16,0 1 10 0,4-1-2 0,-4 8 0 16,0 0-8-16,0 0 0 0,0 0-12 0,0 0 12 15,0 0 0-15,0 0 10 0,7 0 1 0,-7 0 0 16,0 0 14-16,0 0 3 0,4 8 1 0,0-1 0 16,0 4 0-16,-4 1 0 0,0-1 0 0,0 0 0 15,9 1-9-15,-5-1-3 0,-1 0 0 0,1 1 0 16,0-1-5-16,0 0-2 0,0 0 0 0,0 1 0 15,4-4-10-15,0 2 8 0,0-6-8 0,0 3 8 16,0-2-8-16,0-2 0 0,0 1 0 0,0-4-11 16,4-4-34-1,0 1-7-15,-1-5-2 0,2 0-479 0,-1 1-96 0</inkml:trace>
  <inkml:trace contextRef="#ctx0" brushRef="#br0" timeOffset="1.0009">1180-183 1306 0,'0'0'28'0,"0"0"7"0,0 0 1 0,0 0 1 0,0 0-29 0,0 0-8 0,0 0 0 0,-5-3 0 16,5-9 0-16,0 12 0 0,0 0 0 0,0-4 8 16,0 4-18-16,5-7-3 0,-5 7-1 0</inkml:trace>
  <inkml:trace contextRef="#ctx0" brushRef="#br0" timeOffset="2.0015">1251-26 1176 0,'0'0'33'0,"0"0"7"15,0 0-32-15,0 0-8 0,0 0 0 0,0 0 0 0,0 0 76 0,0 0 12 16,0 0 4-16,0 0 0 0,0 12-17 0,-3-4-3 16,-2 3-1-16,5 0 0 0,-4 1-25 0,4 2-5 15,0 1-1-15,0 1 0 0,0-5-20 0,0 4-5 16,0 0-1-16,0-1 0 0,0 2-14 0,0-1 0 16,0-4 0-16,0 0 0 0,4 1 0 0,-4-1 0 15,0-11-10-15,0 7 10 16,0-7-55-16,5 8-5 0,-5-8-2 0</inkml:trace>
  <inkml:trace contextRef="#ctx0" brushRef="#br0" timeOffset="2.2296">1427-32 1176 0,'0'0'33'0,"0"6"7"0,0 2-32 0,0 4-8 15,0-1 0-15,3 4 0 0,-6-4 61 0,3 5 11 16,-4-1 1-16,4-1 1 0,0 1-4 0,0 4-1 16,0-1 0-16,0 2 0 0,0-6-17 0,0 5-4 0,0-7-1 15,0 3 0-15,0-8-27 0,0 5-6 16,0-1-1-16,0-4 0 0,0-7-3 0,0 0-1 16,0 0 0-16,0 0 0 0,0 0-9 0,0 0 0 0,0 0 9 15,0 0-9-15,7-7 0 0,1 3 0 0,-8-3 0 0,4-5 0 16,5 5 0-16,-2-5 0 0,-3 1 0 0,4 0 0 15,-4-4 0-15,-4 4 0 0,0-1-8 0,5 1 8 16,-1 0 0-16,3-1-10 0,-3 1 10 0,0 0 0 16,4 4 0-16,-3-1 0 0,-1 0 0 0,-1 1 0 15,5-1 0-15,-4 5 0 0,0-2 0 0,0 5 0 16,5-3 0-16,-2 3 0 0,-3 3 0 0,4-3 0 16,-4 5 0-16,0-5 14 0,0 8-2 0,0-5-1 15,0 1 13-15,4 4 4 0,-4-2 0 0,3 6 0 0,-2-4-1 16,-1-1 0-16,0 0 0 0,4 1 0 0,-4 4-7 15,0-6 0-15,-4 6-1 0,3-1 0 0,1 0-19 0,1 1 0 16,-5-1 0-16,0 0 0 16,4-3-55-16,-4 3-17 15,8 4-4-15</inkml:trace>
  <inkml:trace contextRef="#ctx0" brushRef="#br0" timeOffset="3.2296">0 133 772 0,'0'0'21'0,"0"0"7"0,0 0-28 0,0 0 0 15,0 0 0-15,7 0 0 0,-3-5 67 0,5 5 8 0,-1 0 1 0,-1-3 1 16,1 3-33-16,5-3-8 0,-6-1 0 0,5 0-1 15,1 0-19-15,-2-4-3 0,-3 5-1 16,5-5 0-16,-2 5-3 0,1-5-1 0,4 1 0 16,0-1 0-16,0 0-8 0,0-2-17 0,0 2 4 0,-4 0 1 15</inkml:trace>
  <inkml:trace contextRef="#ctx0" brushRef="#br0" timeOffset="4.2296">139-337 716 0,'0'0'16'16,"0"0"3"-16,0 0 1 0,0 0 0 0,0 0-20 0,0 0 0 0,0 0 0 0,0 0 0 15,0 0 29-15,0 0 3 0,0 0 0 0,0 0 0 16,0 0-14-16,0 0-2 0,0 0-1 0,0 0 0 16,0 0-5-16,0 0-1 0,0 0 0 0,0 0 0 15,0 0 4-15,0 0 1 0,0 0 0 0,0 0 0 0,0 0 18 16,4 8 4-16,-4-8 1 0,0 0 0 0,0 0-37 0,4 7 0 16,-4-7 0-16,0 0 0 0,5 8 20 0,-5-8 0 15,0 8 0-15,3 3 0 0,-3-4-12 0,4 1-8 16,-4-8 8-16,0 0-8 0,0 11 12 0,4-4-1 15,-4 1-1-15,0 3 0 0,0 1 0 0,0-1 0 16,0 0 0-16,4-4 0 0,-4 4-10 0,0 1 0 16,0-1 0-16,0 0 0 0,0 1 0 0,0-1 0 15,0 0 0-15,0 0 0 0,0-3-11 0,0-1 3 16,0-7 0-16,0 12 0 0,0-1 30 0,0 0 6 16,0-3 2-16,0-8 0 0,0 11-30 0,0-4 0 0,-4 4 0 15,4-3 0-15,0 4 0 0,0-1 11 0,-4-3 0 0,4-1 0 16,0 1-11-16,0 3 12 0,0-3-12 15,0-1 12-15,0 4-12 0,0-3 0 0,0 3 0 0,0 0 8 16,0-4-8-16,-4 5 0 0,4-1 0 0,0 0 8 16,0-3-8-16,-3 3 0 0,3 1 0 0,-5 2-11 15,5-2 11-15,0-1 0 0,0 4 0 0,0-4 0 16,-4-3 0-16,4-1 0 0,0 4 0 0,0-3 0 16,0-8 0-16,0 11 0 0,0 1 0 0,0-4 0 15,0-8 0-15,-4 6 0 0,4 6 0 0,0-12 0 16,0 0 0-16,0 0 12 0,0 0-4 0,0 0 0 15,-4 8-8-15,0-2 0 0,4-6 0 0,-4 12 0 16,0-1 0-16,4-3 0 0,0 3 0 0,0-11-8 16,0 0 8-16,-3 7 0 0,3 4 8 0,0-3-8 15,0-8 0-15,0 0 0 0,0 0-12 0,0 0 4 16,0 0 8-16,0 0 0 0,3 8 0 0,-3-8 0 0,4 7 0 0,-4-7 0 16,0 0 0-16,4 5-8 0,4-5 8 15,-4 0 0-15,5 0 0 0,-2 0 0 0,1-5 0 16,0 2 0-16,0-1 0 0,4 0 0 0,0-3 0 0,0 2 0 15,-4 2 0-15,4 0 0 0,-5 3 0 0,6-5 0 16,-2 2 0-16,2-1 0 0,-5 4 0 0,7-8 0 16,-2 5-9-16,-2-5-601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2T18:01:25.0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924 0 316 0,'0'0'0'0,"0"0"14"0,0 0-4 0,0 0-1 0,-3 8-9 16,3-8 0-16,0 0 0 0,0 0 0 0,-8 11 0 0,3-4 10 16,1 4-10-16,-4 0 10 0,5 1 10 0,-1-4 1 15,-4 3 1-15,4 0 0 0,4 4 3 0,-9-4 1 16,5 4 0-16,1-4 0 0,-1 1 10 0,-4-1 1 15,4 0 1-15,-1 4 0 0,-2 4-38 0,3-1 0 0,-4-2 0 0,4 2-8 16,0 1 8-16,-5 0 0 0,2 0 10 0,-1 0-10 16,4 4 9-16,-5-5-9 0,6 1 8 15,-5 4-8-15,0-5 9 0,0 1-9 0,0-1 10 0,0 1-10 16,0-1 16-16,0 2-2 0,-4-1-1 0,4-1 0 16,-3 5-5-16,2-4 0 0,-3-1-8 0,1 1 12 15,-2 4 8-15,1-1 0 0,1-3 1 0,-2-4 0 16,2 0-9-16,-2-4-3 0,5 4 0 0,-3-4 0 15,3 4-9-15,-5 1 12 0,6-5-12 0,-5 4 12 16,3 0-1-16,-2-4 0 0,3 0 0 0,-1 1 0 16,2-1 1-16,-1 0 0 0,0 4 0 0,-1 0 0 15,5 1-12-15,1-2 0 0,-5 1 0 0,0 1 8 16,4-6-8-16,-1 6 0 0,-2-5 0 0,-1 4 0 16,0-4 0-16,4 0 0 0,-4 4 0 0,4 0 0 15,-4-4 0-15,0 1 0 0,1 3 0 0,-2-3 0 0,5 2 0 16,-4-2 12-16,4 2-12 0,-3 1 12 0,-6 1-12 15,5-1 8-15,1 3-8 0,-6-2 8 0,5-2-8 0,0-2-9 16,1-1 9-16,-2 0-13 0,5 7 13 0,-4-6 0 16,1 3 0-16,-2-3 0 0,1 3 11 0,1-1-2 15,-1-2 0-15,-1-1 0 0,5 0-1 0,-4-3-8 16,5-1 12-16,-5 1-4 0,4 0 0 0,0 3 0 16,-5-1 0-16,6-2 0 0,-5 3-8 0,4-3 0 15,-4 4 0-15,3-1 8 0,-2 0-8 0,3 1 0 16,-4-2 0-16,0 1 0 0,3 1 0 0,-2-1 0 0,-1 5 0 15,4-5 0-15,-4-1 0 0,3 3 0 0,-2-7 0 16,-1 6 0-16,4-1 0 0,0-3 0 16,4-8 0-16,-8 7 8 0,4 1-8 0,4-8 0 0,0 0 0 15,-4 6 0-15,4-6 0 0,-4 8 0 0,4-8 0 0,0 0 0 16,-8 8 0-16,8-8 0 0,0 0 0 0,0 0 0 16,0 0 0-16,0 0 0 0,-4 7 0 0,4-7 0 15,-4 8 0-15,4-8-11 0,0 0 11 0,0 0-8 16,0 0 8-16,0 0 0 0,0 0 0 0,0 0-8 15,0 0 8-15,0 0 0 0,0 0 0 0,0 0 0 16,0 0 0-16,0 0 0 0,0 0 0 0,0 0-8 16,0 0-2-16,0 0 0 0,0 0 0 0,0 0-295 15,0 0-59-15</inkml:trace>
  <inkml:trace contextRef="#ctx0" brushRef="#br0" timeOffset="1">-49 1629 565 0,'0'0'12'16,"0"0"2"-16,0 0 1 0,0 0 2 0,0 0-17 0,0 0 0 0,0 0 0 0,0 0 0 0,0 0 20 0,0 0 0 16,0 0 0-16,0 0 0 0,0 0 12 0,0 0 2 15,0 0 1-15,0 0 0 0,0 8 2 0,0-8 1 16,0 0 0-16,0 10 0 0,0 3-5 0,0-3-1 16,0-10 0-16,0 11 0 0,0-3-9 0,0 3-3 15,0-11 0-15,0 12 0 0,0-6 1 0,0 7 0 16,0-3 0-16,0 1 0 0,-4 1-1 0,4-4 0 15,0-8 0-15,-3 11 0 0,-1 0 4 0,4 1 0 0,-4-1 0 0,4-4 0 16,0-7-4-16,-5 11-1 0,1 0 0 16,0 1 0-16,4-12-2 0,-4 7 0 0,4-7 0 0,0 0 0 15,0 0-1-15,0 0 0 0,0 0 0 0,0 0 0 16,0 0-5-16,0 0-2 0,0 12 0 0,0-12 0 16,0 0-1-16,0 0 0 0,0 0 0 0,0 0 0 15,0 0-8-15,8-4 0 0,-4 0 9 0,-4 4-9 16,5-4 0-16,3 1 8 0,-5-1-8 0,5 0 0 15,-4-4 8-15,0 5-8 0,5-5 8 0,-6 5-8 16,-3 3 0-16,4-4 8 0,0-4-8 0,0 0 0 16,4 2 0-16,0-2 0 0,0 4 0 0,0 1 0 15,0-9 0-15,4 5 0 0,-4 3 0 0,0 0 0 16,-1 0 0-16,2 1 0 0,-1-2 0 0,0 5 0 16,-4-3 0-16,4 0 0 0,0-2 0 0,-8 5-8 15,0 0-21-15,0 0-4 0,0 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2T18:01:25.02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2217 544 579 0,'0'0'12'15,"0"0"4"-15,0 0 0 0,0 0 0 0,0 0-16 0,0 0 0 0,0 0 0 0,0 0 0 0,0 0 34 16,0 0 3-16,0 0 1 0,0 0 0 0,0 0-21 0,0 0-4 16,0 0-1-16,0 0 0 0,0 0 13 0,0 0 3 15,4 8 0-15,-4 3 0 0,0-4-7 0,0 1-1 16,0 3 0-16,4-3 0 0,-4 3 0 0,0 1-1 16,0-1 0-16,0-1 0 0,0 6 14 0,0-1 3 15,0 4 1-15,0-4 0 0,0 3-13 0,0 1-4 16,-4 0 0-16,4-4 0 0,0 0-6 0,0 4-2 15,-4-1 0-15,4 1 0 0,0-4-3 0,0 4-1 16,-4-1 0-16,4 2 0 0,0-2 7 0,-4-3 1 16,4 0 0-16,-4 0 0 0,4 4-7 0,0-4-1 15,-5 0 0-15,5-4 0 0,0 5-8 0,0-6 8 0,0 6-8 16,0-5 8-16,0 0-8 0,0 1 0 0,0-5 0 16,0 4 0-16,0-11 0 0,5 8 0 0,-5-1 0 15,0-7 0-15,4 11 0 0,0-3 0 0,-4-8 0 0,8 3 0 16,-4 5 0-16,-4-8 0 0,7 4 0 0,-7-4 0 15,5 0 0-15,3 0 0 0,0-4 0 0,-1 1 0 16,1-2 0-16,5 5 8 0,-6-7-8 0,1 3 0 16,5-7 0-16,-2 4 0 0,6-5 0 0,-6 1 0 15,5 0-10-15,4 3 10 0,-3-3 0 0,-2-1-9 16,2 1-46-16,-6 4-9 16,1-1-1-16</inkml:trace>
  <inkml:trace contextRef="#ctx0" brushRef="#br0" timeOffset="1">2025 923 946 0,'0'0'20'0,"0"0"5"0,0 0 1 0,0 0 2 0,0 0-28 0,0 0 0 0,0 0 0 0,0 0 0 16,0 0 36-16,0 0 3 0,8 0 0 0,1 0 0 15,2 0-13-15,1-3-2 0,4-2-1 0,0 2 0 16,4-1-11-16,-4 1-1 0,4-5-1 0,0 5 0 16,0-5-21-16,0 4-4 0,16-7-1 15,-8 3 0-15</inkml:trace>
  <inkml:trace contextRef="#ctx0" brushRef="#br0" timeOffset="2">2480 1100 838 0,'0'0'18'0,"0"0"4"0,0 0 1 0,0 0 1 0,0 0-24 16,0 0 0-16,0 0 0 0,0 0 0 0,8-4 56 0,-4 0 5 16,4 0 2-16,0 1 0 0,0-5-18 0,-1 0-3 15,6 5-1-15,-5-9 0 0,-1 5-15 0,6-4-3 16,-1 0-1-16,-5-1 0 0,6 5-13 0,-1-5-9 15,-5 1 12-15,6 4-12 0,-5-4 0 0,-1 3 0 16,1 0 0-16,-4-3 0 0,5-1 0 0,-9 6 0 16,4-2 0-16,-4-4 0 0,0 6 0 0,0-2 0 15,0 8 0-15,0-4 0 0,-4-4 0 0,4 8 0 16,-9-8 0-16,5 5 0 0,4 3 0 0,-11-3 0 16,3-2 0-16,8 5 0 0,-13 5 8 0,2-2 2 15,3 5 0-15,-5-1 0 0,6 1 9 0,-5 0 1 0,3-2 1 0,1 6 0 16,1-1 17-16,-1 0 3 15,4 1 1-15,-1-1 0 0,1 4 1 0,4-4 0 0,0 8 0 0,-3-4 0 16,3 0-15-16,3 0-2 0,-3-3-1 0,0-2 0 16,9 1-11-16,-1 1-2 0,0-1-1 0,3-3 0 15,2 0-11-15,-5-1 0 0,3-4 9 0,2 5-9 16,2-8 0-16,2 3 0 0,-6-3 0 16,10 0 0-16,-6 0 0 0,5-3 0 0,-8 3 0 0,4-4 0 31,0 0-50-31,0-3-5 0,0 4-1 0,-4-5 0 0,0 4-137 15,0-3-28-15</inkml:trace>
  <inkml:trace contextRef="#ctx0" brushRef="#br0" timeOffset="3">3030 860 810 0,'0'0'17'0,"0"0"4"0,-7-5 1 0,3 2 2 0,-5-1-24 15,1 4 0-15,8 0 0 0,-11-3 0 0,2 3 44 0,1 3 5 16,-3 1 1-16,3-1 0 0,8-3-5 0,-9 5-1 16,1 1 0-16,1 2 0 0,-1 0 0 0,-1-1 0 15,2 1 0-15,-1 3 0 0,4-4-3 0,-4 4-1 16,3 1 0-16,1-1 0 0,-3 0 4 0,7-11 0 0,-4 12 0 16,4-12 0-16,4 11-16 0,-4 0-2 0,4-3-1 0,-1-1 0 15,1 4 2-15,5-3 0 0,-1-4 0 0,0-4 0 16,-1 4-27-16,2-4 0 0,3 0 0 0,-1 0 0 15,2 0 0-15,-2 0-12 0,-3 4 0 0,5-4 1 16,-2 3 11-16,-3 1 0 0,1 0 0 0,-5-1 0 16,-4-3 13-16,0 0-1 0,4 8-1 0,-1-4 0 15,-3 3 6-15,4 0 2 0,-4 1 0 0,0 0 0 16,0-8 1-16,-7 7 1 0,7-7 0 0,-4 8 0 16,-5 0-6-16,1-1-2 0,0-4 0 0,1 5 0 15,-6-8-3-15,2 3-1 0,3 2 0 0,-5-2 0 16,5-3-9-16,-3 0 0 0,3 0 0 0,8 0 0 15,0 0 0-15,-9-3 0 0,6-2 0 0,3 5 0 16,0 0-149-16,-4-7-29 0</inkml:trace>
  <inkml:trace contextRef="#ctx0" brushRef="#br0" timeOffset="4">3265 529 824 0,'0'0'18'0,"0"0"4"0,0 0 1 0,0 0 0 0,0 0-23 0,0 0 0 0,0 0 0 0,0 0 0 15,0 0 53-15,0 0 7 0,-3 8 0 0,-1-1 1 16,0 4 2-16,0 1 0 0,4-1 0 0,0 4 0 15,0-4-6-15,0 0-1 0,0 8 0 0,0-4 0 16,-4 8-10-16,4-4-2 0,-5 4-1 0,5 3 0 16,-4-4-4-16,1 4-1 0,-1 0 0 0,-4 5 0 0,0-5-2 0,3 3-1 15,-2 2 0-15,3-5 0 16,0 3-5-16,-4-2-1 0,4-4 0 0,-1-5 0 0,2 5-9 0,-1-4-1 16,4-1-1-16,-4-3 0 0,8 1-8 0,-4-5-2 15,4 0 0-15,-4 1 0 0,3-5-8 0,6-3 0 16,-1-1 0-16,0 1 8 0,4-8-8 0,0 1 0 15,3-5 0-15,2 0 0 0,-2-3-8 0,2 4-4 16,3-4-1-16,-1-1 0 16,2 1-119-16,-10 0-24 0,6 0-5 0</inkml:trace>
  <inkml:trace contextRef="#ctx0" brushRef="#br0" timeOffset="5">3174 837 1098 0,'0'0'24'0,"0"0"4"0,0 0 2 0,0 0 2 15,0 0-32-15,0 0 0 0,3 0 0 0,6 0 0 0,3-3 71 16,-1-2 8-16,2-2 1 0,2-1 1 0,6 0-5 0,-1 2 0 16,-1-6-1-16,2 4 0 0,-2-3-34 0,1 0-6 15,1 4-2-15,-2-4 0 0,5-1-25 0,-8 4-8 16,0 2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2T18:01:25.03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1356 0 450 0,'0'0'9'0,"0"0"3"0,0 0 0 0,0 0 1 0,-8 4-13 0,4 0 0 0,-4 3 0 0,8-7 0 16,-4 8 8-16,-4 3 0 0,4-3-8 0,-3-1 12 16,-2 1-12-16,1 3 0 0,0-4 8 0,1 1-8 15,-2 0 0-15,-3 3 0 0,5-4 0 0,-5 4 0 16,-1-3 18-16,6 3 1 0,-5 4 0 0,-1-4 0 15,2 4 14-15,-2 1 3 0,-2-9 1 0,-1 7 0 16,4 2 2-16,-4-4 0 0,0 2 0 0,0-2 0 16,0 2-9-16,-3 1-2 0,-2 4 0 0,1-4 0 0,4 1-2 15,-4 2-1-15,1-2 0 0,-2 2 0 0,2 4 7 16,-5-2 0-16,4-6 1 0,0 1 0 0,0 4-17 16,0-1-3-16,0 5-1 0,0-4 0 0,4-1-4 0,0 5-8 15,1-4 11-15,2-1-11 0,1-2 8 0,1-1-8 16,-6 0 0-16,6 0 0 0,-1 0 0 0,3 0 0 15,-2-4 0-15,-1 1 0 0,0 2 0 0,0-2 0 16,4-5 0-16,-4 0 0 0,0 1 10 0,0 4-10 16,0-1 8-16,0-3-8 0,0 3 12 0,-4 0-4 15,5 1 0-15,-6-1 0 0,2-1 2 0,2 2 0 16,-2-1 0-16,2 5 0 0,-2-10-2 0,3 6 0 16,3-1 0-16,2 0 0 0,-1 1 5 0,0-4 1 15,-1-2 0-15,2-1 0 0,-1 2-14 0,0-3 0 16,-1 0 0-16,2 3 0 0,7-7 0 0,-8 12 9 15,8-12-9-15,-8 7 8 0,4 4-8 0,-4-3 0 0,0-1 0 16,0-3 0-16,4 3 0 0,-3-7 0 0,-2 0 0 0,9 0 0 16,0 0 0-16,-8 4 0 0,0 0 8 0,1 4-8 15,3-5 13-15,4-3-2 0,-9 4-1 0,1 4 0 16,4-1-1-16,-3 0 0 0,-2-2 0 0,5 2 0 16,-4 0-9-16,5-3 0 0,3-4 0 0,-8 8 0 15,-1-1 0-15,5-3 0 0,-4 0 0 0,8-4 0 16,-3 7 0-16,-1-3 0 0,0 4 0 0,0-5 0 15,0 5 0-15,-5-5 0 0,9-3 8 0,-3 7-8 16,3-7 0-16,-8 8 0 0,0 0 0 0,8-8 0 16,0 0 0-16,-9 7 12 0,5-3-12 0,4-4 12 0,0 0-12 0,0 0 0 15,-7 7 0-15,7-7 0 0,0 0 0 0,-4 12 0 16,4-12 0-16,-4 7 8 0,4-7-8 0,-4 4 0 16,4-4 0-16,-4 8-11 0,4-8 11 0,-5 11 0 15,5-11 0-15,-3 8 0 0,3-8 8 0,-8 7-8 16,8-7 8-16,-4 8-8 0,4-8 17 0,0 0-1 15,-8 3 0-15,8-3 0 0,0 0-16 0,0 0-19 16,0 0 4-16,-8 8 1 0,8-8 14 0,0 0 0 16,0 0 0-16,0 0 10 0,0 0-10 0,-4 3 0 15,4-3 0-15,0 0 0 0,0 0 0 0,0 0 0 16,0 0 0-16,0 0 0 0,-4 12-17 0,4-12 1 16,0 0 0-16,0 0-424 15,0 0-84-15</inkml:trace>
  <inkml:trace contextRef="#ctx0" brushRef="#br0" timeOffset="1">29 1134 691 0,'0'0'15'0,"0"0"3"0,0 0 1 0,0 0 1 0,0 0-20 0,0 0 0 0,0 0 0 0,0 0 0 15,0 0 23-15,0 0 1 0,0 0 0 0,0 0 0 16,0 0-8-16,0 0 0 0,0 0-1 0,0 0 0 15,0 0 3-15,0 0 1 0,-4 8 0 0,4-8 0 16,0 0 7-16,0 11 2 0,-4-4 0 0,0 4 0 16,0-3-7-16,4 3-1 0,-4 1 0 0,0-4 0 15,0 2 0-15,0 1-1 0,0 1 0 0,0 3 0 16,-4-3-1-16,5 2 0 0,-2-2 0 0,1 2 0 16,0 1 0-16,0-7 0 0,0 3 0 0,4-3 0 15,0-8 0-15,0 7 0 0,0-7 0 0,0 0 0 16,0 8-1-16,0-8 0 0,0 0 0 0,0 11 0 15,0-4-2-15,0-7-1 0,0 0 0 0,4 5 0 16,0 1-6-16,-4-6 0 0,0 0-8 0,0 0 12 0,0 0-4 16,0 0-8-16,4 8 11 0,-4-8-11 0,0 0 10 0,0 0-10 15,0 0 8-15,0 0-8 0,0 0 12 0,0 0-2 16,0 0-1-16,0 0 0 0,0 0 0 0,0 0 0 16,0 0 0-16,0 0 0 0,0 0-9 15,0 0 12-15,0 0-12 0,0 0 12 0,9-3-12 0,-9 3 8 16,0 0-8-16,3 3 8 0,5-6-8 0,0 3 0 15,-4 3 9-15,-4-3-9 0,0 0 9 0,0 0-9 16,8 0 12-16,0-3-12 0,0-2 8 0,0 2-8 16,-1 0 0-16,-7 3 0 0,0 0 8 0,9-5-8 15,-5 5 0-15,4-3 0 0,-1 3 0 0,2 0 0 16,3 0 0-16,-1 0 0 0,2 8-9 0,2-8-6 16,2-5-1-16,2-2-702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A67E3-6FB6-4EA0-978D-974239F7C7D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29A48-A052-432F-9614-232E45EA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Concrete</a:t>
            </a:r>
            <a:r>
              <a:rPr lang="en-US" baseline="0" dirty="0" smtClean="0"/>
              <a:t>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8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EA051B39-B140-43FE-96DB-472A2B59CE7C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DA600BB2-27C5-458B-ABCE-839C88CF47CE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  <a:solidFill>
            <a:schemeClr val="tx1"/>
          </a:solidFill>
        </p:spPr>
        <p:txBody>
          <a:bodyPr lIns="457200" anchor="ctr"/>
          <a:lstStyle>
            <a:lvl1pPr>
              <a:defRPr sz="3200">
                <a:solidFill>
                  <a:srgbClr val="FFE38B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E34CF3C7-6809-4F39-BD67-A75817BDDE0A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F7EAEB24-CE78-465C-A726-91D0868FA48F}" type="datetime1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40BAADF0-1749-4E8B-9691-B44A5F8C0895}" type="datetime1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118BBB94-68E6-4675-A946-F1C5994EDBD7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DC3B8377-21E3-4835-B75D-4E2847E2750F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68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0043" y="6401594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13" Type="http://schemas.openxmlformats.org/officeDocument/2006/relationships/image" Target="../media/image57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12" Type="http://schemas.openxmlformats.org/officeDocument/2006/relationships/image" Target="../media/image56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11" Type="http://schemas.openxmlformats.org/officeDocument/2006/relationships/image" Target="../media/image55.JPG"/><Relationship Id="rId5" Type="http://schemas.openxmlformats.org/officeDocument/2006/relationships/image" Target="../media/image49.JPG"/><Relationship Id="rId10" Type="http://schemas.openxmlformats.org/officeDocument/2006/relationships/image" Target="../media/image54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p7cgHRl8Yc" TargetMode="External"/><Relationship Id="rId2" Type="http://schemas.openxmlformats.org/officeDocument/2006/relationships/hyperlink" Target="https://arxiv.org/abs/1906.052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0"/>
            <a:ext cx="12192000" cy="236219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4400" dirty="0" smtClean="0">
                <a:ln w="0"/>
                <a:solidFill>
                  <a:srgbClr val="FFDC00"/>
                </a:solidFill>
                <a:latin typeface="Rockwell" panose="02060603020205020403" pitchFamily="18" charset="0"/>
              </a:rPr>
              <a:t>Does Learning Require Memorization?</a:t>
            </a:r>
          </a:p>
          <a:p>
            <a:pPr algn="ctr">
              <a:defRPr/>
            </a:pPr>
            <a:r>
              <a:rPr lang="en-US" sz="4400" dirty="0" smtClean="0">
                <a:ln w="0"/>
                <a:solidFill>
                  <a:srgbClr val="FFDC00"/>
                </a:solidFill>
                <a:latin typeface="Rockwell" panose="02060603020205020403" pitchFamily="18" charset="0"/>
              </a:rPr>
              <a:t>A short tale about a long tail</a:t>
            </a:r>
            <a:endParaRPr lang="en-US" sz="4400" dirty="0">
              <a:ln w="0"/>
              <a:solidFill>
                <a:srgbClr val="FFDC00"/>
              </a:solidFill>
              <a:latin typeface="Rockwell" panose="02060603020205020403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5600" y="4876800"/>
            <a:ext cx="7162800" cy="1524000"/>
            <a:chOff x="2895600" y="4876800"/>
            <a:chExt cx="7162800" cy="1524000"/>
          </a:xfrm>
        </p:grpSpPr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2895600" y="5257800"/>
              <a:ext cx="6400800" cy="7140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en-US" sz="48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ckwell" panose="02060603020205020403" pitchFamily="18" charset="0"/>
                </a:rPr>
                <a:t>with </a:t>
              </a:r>
              <a:r>
                <a:rPr lang="en-US" sz="4800" baseline="-25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ckwell" panose="02060603020205020403" pitchFamily="18" charset="0"/>
                </a:rPr>
                <a:t>Chiyuan</a:t>
              </a:r>
              <a:r>
                <a:rPr lang="en-US" sz="48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ckwell" panose="02060603020205020403" pitchFamily="18" charset="0"/>
                </a:rPr>
                <a:t> Zhang</a:t>
              </a:r>
              <a:endParaRPr lang="en-US" sz="4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400" y="4876800"/>
              <a:ext cx="1524000" cy="1524000"/>
            </a:xfrm>
            <a:prstGeom prst="rect">
              <a:avLst/>
            </a:prstGeom>
          </p:spPr>
        </p:pic>
      </p:grpSp>
      <p:sp>
        <p:nvSpPr>
          <p:cNvPr id="6" name="Subtitle 2"/>
          <p:cNvSpPr txBox="1">
            <a:spLocks/>
          </p:cNvSpPr>
          <p:nvPr/>
        </p:nvSpPr>
        <p:spPr>
          <a:xfrm>
            <a:off x="2803236" y="3097602"/>
            <a:ext cx="6400800" cy="714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6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Vitaly </a:t>
            </a:r>
            <a:r>
              <a:rPr lang="en-US" sz="60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Feldman</a:t>
            </a:r>
          </a:p>
          <a:p>
            <a:r>
              <a:rPr lang="en-US" sz="6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sz="60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            Research</a:t>
            </a:r>
            <a:endParaRPr lang="en-US" sz="6000" baseline="-25000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  <a:p>
            <a:r>
              <a:rPr lang="en-US" sz="4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Brain team</a:t>
            </a:r>
            <a:endParaRPr lang="en-US" sz="4800" baseline="-25000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77524"/>
            <a:ext cx="1447800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838200"/>
                <a:ext cx="10972800" cy="5638799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 smtClean="0">
                    <a:solidFill>
                      <a:schemeClr val="tx1"/>
                    </a:solidFill>
                  </a:rPr>
                  <a:t>Discrete </a:t>
                </a:r>
                <a:r>
                  <a:rPr lang="en-US" dirty="0">
                    <a:solidFill>
                      <a:schemeClr val="tx1"/>
                    </a:solidFill>
                  </a:rPr>
                  <a:t>domain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Distribution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dirty="0">
                    <a:solidFill>
                      <a:schemeClr val="tx1"/>
                    </a:solidFill>
                  </a:rPr>
                  <a:t>True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-class labeling </a:t>
                </a:r>
                <a:r>
                  <a:rPr lang="en-US" dirty="0">
                    <a:solidFill>
                      <a:schemeClr val="tx1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dirty="0">
                    <a:solidFill>
                      <a:schemeClr val="tx1"/>
                    </a:solidFill>
                  </a:rPr>
                  <a:t>Goal: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minimize expected generalization error </a:t>
                </a:r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		</a:t>
                </a:r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err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38200"/>
                <a:ext cx="10972800" cy="5638799"/>
              </a:xfrm>
              <a:blipFill>
                <a:blip r:embed="rId2"/>
                <a:stretch>
                  <a:fillRect l="-778" t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over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6801"/>
                <a:ext cx="10972800" cy="5029199"/>
              </a:xfrm>
            </p:spPr>
            <p:txBody>
              <a:bodyPr/>
              <a:lstStyle/>
              <a:p>
                <a:pPr lvl="0"/>
                <a:r>
                  <a:rPr lang="en-US" dirty="0" smtClean="0">
                    <a:solidFill>
                      <a:schemeClr val="tx1"/>
                    </a:solidFill>
                  </a:rPr>
                  <a:t>Prior over frequencies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dirty="0">
                    <a:solidFill>
                      <a:schemeClr val="tx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pick randomly and independently a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from and normalize 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dirty="0">
                    <a:solidFill>
                      <a:schemeClr val="tx1"/>
                    </a:solidFill>
                  </a:rPr>
                  <a:t>Minimize expected error over the choice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a:rPr lang="en-US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𝐄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∼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err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Optimum</a:t>
                </a:r>
                <a:endParaRPr lang="en-US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opt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limLow>
                        <m:limLow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6801"/>
                <a:ext cx="10972800" cy="5029199"/>
              </a:xfrm>
              <a:blipFill>
                <a:blip r:embed="rId2"/>
                <a:stretch>
                  <a:fillRect l="-722" t="-970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4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fitting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2556" y="1066800"/>
                <a:ext cx="10786888" cy="27432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20000"/>
                  </a:spcBef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+mj-lt"/>
                  </a:rPr>
                  <a:t>Thm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: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opt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𝐄</m:t>
                                      </m:r>
                                    </m:e>
                                    <m:lim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∼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err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acc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li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56" y="1066800"/>
                <a:ext cx="10786888" cy="2743200"/>
              </a:xfrm>
              <a:prstGeom prst="rect">
                <a:avLst/>
              </a:prstGeom>
              <a:blipFill>
                <a:blip r:embed="rId2"/>
                <a:stretch>
                  <a:fillRect l="-847" t="-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8077200" y="3810000"/>
                <a:ext cx="3763693" cy="914400"/>
              </a:xfrm>
              <a:prstGeom prst="wedgeRectCallout">
                <a:avLst>
                  <a:gd name="adj1" fmla="val -32916"/>
                  <a:gd name="adj2" fmla="val -227649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+mj-lt"/>
                  </a:rPr>
                  <a:t>Number of examples occurring once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+mj-lt"/>
                  </a:rPr>
                  <a:t> but not fit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810000"/>
                <a:ext cx="3763693" cy="914400"/>
              </a:xfrm>
              <a:prstGeom prst="wedgeRectCallout">
                <a:avLst>
                  <a:gd name="adj1" fmla="val -32916"/>
                  <a:gd name="adj2" fmla="val -22764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4067666"/>
                <a:ext cx="4833054" cy="1433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weight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>
                  <a:latin typeface="+mj-lt"/>
                </a:endParaRPr>
              </a:p>
              <a:p>
                <a:r>
                  <a:rPr lang="en-US" sz="2400" dirty="0" smtClean="0">
                    <a:latin typeface="+mj-lt"/>
                  </a:rPr>
                  <a:t>For </a:t>
                </a:r>
                <a:r>
                  <a:rPr lang="en-US" sz="2400" dirty="0" err="1" smtClean="0">
                    <a:latin typeface="+mj-lt"/>
                  </a:rPr>
                  <a:t>Zipf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67666"/>
                <a:ext cx="4833054" cy="1433854"/>
              </a:xfrm>
              <a:prstGeom prst="rect">
                <a:avLst/>
              </a:prstGeom>
              <a:blipFill>
                <a:blip r:embed="rId4"/>
                <a:stretch>
                  <a:fillRect l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4272" y="5580452"/>
                <a:ext cx="38811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Century Gothic"/>
                  </a:rPr>
                  <a:t> does not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Century Gothic"/>
                  </a:rPr>
                  <a:t>matter!</a:t>
                </a:r>
                <a:endParaRPr lang="en-US" sz="2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72" y="5580452"/>
                <a:ext cx="3881191" cy="584775"/>
              </a:xfrm>
              <a:prstGeom prst="rect">
                <a:avLst/>
              </a:prstGeom>
              <a:blipFill>
                <a:blip r:embed="rId5"/>
                <a:stretch>
                  <a:fillRect t="-13542" r="-282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1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</a:t>
            </a:r>
            <a:r>
              <a:rPr lang="en-US" dirty="0" smtClean="0"/>
              <a:t>memorization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09336" y="3505200"/>
                <a:ext cx="10786888" cy="1752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2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For sufficiently rich/hard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for many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sz="2000" dirty="0" smtClean="0">
                    <a:solidFill>
                      <a:srgbClr val="C00000"/>
                    </a:solidFill>
                    <a:latin typeface="+mj-lt"/>
                  </a:rPr>
                  <a:t>Thus need to be memorized to fit</a:t>
                </a:r>
                <a:endParaRPr lang="en-US" sz="20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36" y="3505200"/>
                <a:ext cx="10786888" cy="1752600"/>
              </a:xfrm>
              <a:prstGeom prst="rect">
                <a:avLst/>
              </a:prstGeom>
              <a:blipFill>
                <a:blip r:embed="rId2"/>
                <a:stretch>
                  <a:fillRect l="-6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993625" y="1210956"/>
                <a:ext cx="10591800" cy="15240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  <a:latin typeface="+mj-lt"/>
                  </a:rPr>
                  <a:t>Def: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and algorithm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mem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acc>
                                    <m:accPr>
                                      <m:chr m:val="̂"/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</m:d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25" y="1210956"/>
                <a:ext cx="10591800" cy="1524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55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discrete domains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B540C-44DA-4F69-89C9-7C8460664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1143000"/>
                <a:ext cx="10439400" cy="4383490"/>
              </a:xfrm>
              <a:prstGeom prst="rect">
                <a:avLst/>
              </a:prstGeom>
              <a:solidFill>
                <a:schemeClr val="bg1">
                  <a:lumMod val="75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Domain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</m:oMath>
                </a14:m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with disjoint supports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b>
                    </m:sSub>
                  </m:oMath>
                </a14:m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True labeling function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⊆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[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]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, constant over a subpopulation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Prior over frequencies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𝜋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=(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𝜋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𝜋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For each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∈[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]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, pick randomly and independently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according to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𝜋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and normalize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Define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∈[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nary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Minimize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err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kumimoji="0" lang="en-US" sz="2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𝐄</m:t>
                                      </m:r>
                                    </m:e>
                                    <m:lim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∼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err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143000"/>
                <a:ext cx="10439400" cy="4383490"/>
              </a:xfrm>
              <a:prstGeom prst="rect">
                <a:avLst/>
              </a:prstGeom>
              <a:blipFill>
                <a:blip r:embed="rId2"/>
                <a:stretch>
                  <a:fillRect l="-6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4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B540C-44DA-4F69-89C9-7C8460664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990600" y="990600"/>
                <a:ext cx="10591800" cy="19812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Def: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Algorithm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is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-subpopulation-coupled if for every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)∈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which is the only representative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TV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≤1−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w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</m:acc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90600"/>
                <a:ext cx="10591800" cy="19812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16876" y="3377898"/>
                <a:ext cx="10786888" cy="14989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Thm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: For every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-subpopulation-coupled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err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kumimoji="0" lang="en-US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opt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kumimoji="0" lang="en-US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</m:d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𝜏</m:t>
                      </m:r>
                      <m:r>
                        <a:rPr kumimoji="0" lang="en-US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𝐄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a:rPr kumimoji="0" lang="en-US" sz="20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𝐄</m:t>
                                      </m:r>
                                    </m:e>
                                    <m:lim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𝐴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∼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𝐷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𝑓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errn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h</m:t>
                                              </m:r>
                                            </m:e>
                                          </m:acc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,1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76" y="3377898"/>
                <a:ext cx="10786888" cy="1498901"/>
              </a:xfrm>
              <a:prstGeom prst="rect">
                <a:avLst/>
              </a:prstGeom>
              <a:blipFill>
                <a:blip r:embed="rId3"/>
                <a:stretch>
                  <a:fillRect l="-6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6876" y="5029200"/>
                <a:ext cx="8763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Examples: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-Nearest Neighbor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Large-margin linear classifiers/SVM in over-parameterized regime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76" y="5029200"/>
                <a:ext cx="8763000" cy="1015663"/>
              </a:xfrm>
              <a:prstGeom prst="rect">
                <a:avLst/>
              </a:prstGeom>
              <a:blipFill>
                <a:blip r:embed="rId4"/>
                <a:stretch>
                  <a:fillRect l="-765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92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and memorization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3" y="3681540"/>
            <a:ext cx="11049000" cy="7305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200" y="2205425"/>
            <a:ext cx="11049001" cy="2900357"/>
            <a:chOff x="446327" y="1600087"/>
            <a:chExt cx="11049001" cy="29003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27" y="2005100"/>
              <a:ext cx="11049001" cy="73051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11271" y="4131112"/>
              <a:ext cx="31694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>
                  <a:solidFill>
                    <a:srgbClr val="2F5897"/>
                  </a:solidFill>
                  <a:latin typeface="Berlin Sans FB" panose="020E0602020502020306" pitchFamily="34" charset="0"/>
                </a:rPr>
                <a:t>[</a:t>
              </a:r>
              <a:r>
                <a:rPr lang="en-US" dirty="0" err="1" smtClean="0">
                  <a:solidFill>
                    <a:srgbClr val="2F5897"/>
                  </a:solidFill>
                  <a:latin typeface="Berlin Sans FB" panose="020E0602020502020306" pitchFamily="34" charset="0"/>
                </a:rPr>
                <a:t>Carlini,Erlingsson,Papernot</a:t>
              </a:r>
              <a:r>
                <a:rPr lang="en-US" dirty="0" smtClean="0">
                  <a:solidFill>
                    <a:srgbClr val="2F5897"/>
                  </a:solidFill>
                  <a:latin typeface="Berlin Sans FB" panose="020E0602020502020306" pitchFamily="34" charset="0"/>
                </a:rPr>
                <a:t> ’18]</a:t>
              </a:r>
              <a:endParaRPr lang="en-US" dirty="0">
                <a:solidFill>
                  <a:srgbClr val="2F5897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08200" y="1600087"/>
              <a:ext cx="1822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least accurate</a:t>
              </a:r>
              <a:endParaRPr lang="en-US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23200" y="1604393"/>
              <a:ext cx="1835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m</a:t>
              </a:r>
              <a:r>
                <a:rPr lang="en-US" dirty="0" smtClean="0">
                  <a:latin typeface="+mj-lt"/>
                </a:rPr>
                <a:t>ost accurate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1507338"/>
            <a:ext cx="888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Do not achieve state-of-the-art error: e.g. 2% on MNIST vs 0.2% non-privately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938355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Differentially private algorithms </a:t>
            </a:r>
            <a:r>
              <a:rPr lang="en-US" b="1" dirty="0" smtClean="0">
                <a:latin typeface="+mj-lt"/>
              </a:rPr>
              <a:t>cannot memorize </a:t>
            </a:r>
            <a:r>
              <a:rPr lang="en-US" dirty="0" smtClean="0">
                <a:latin typeface="+mj-lt"/>
              </a:rPr>
              <a:t>rare examples or fit noise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83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/>
          <a:lstStyle/>
          <a:p>
            <a:r>
              <a:rPr lang="en-US" dirty="0" smtClean="0"/>
              <a:t>Experiments (with </a:t>
            </a:r>
            <a:r>
              <a:rPr lang="en-US" dirty="0" err="1" smtClean="0"/>
              <a:t>Chiyuan</a:t>
            </a:r>
            <a:r>
              <a:rPr lang="en-US" dirty="0" smtClean="0"/>
              <a:t> Zhang)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09600" y="914400"/>
                <a:ext cx="11277600" cy="259614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dirty="0" smtClean="0">
                    <a:latin typeface="+mj-lt"/>
                  </a:rPr>
                  <a:t>Hypothesis:</a:t>
                </a:r>
                <a:r>
                  <a:rPr lang="en-US" sz="2000" dirty="0" smtClean="0">
                    <a:latin typeface="+mj-lt"/>
                  </a:rPr>
                  <a:t> exist pairs of examples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US" sz="2000" b="0" dirty="0" smtClean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sz="2000" b="0" dirty="0" smtClean="0">
                    <a:latin typeface="+mj-lt"/>
                  </a:rPr>
                  <a:t> such that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+mj-lt"/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+mj-lt"/>
                  </a:rPr>
                  <a:t> needs to be memorized to fit: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𝑡𝑟𝑎𝑖𝑛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  80%)</m:t>
                      </m:r>
                    </m:oMath>
                  </m:oMathPara>
                </a14:m>
                <a:endParaRPr lang="en-US" sz="2000" b="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+mj-lt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+mj-lt"/>
                  </a:rPr>
                  <a:t> improves prediction accuracy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000" b="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𝑡𝑟𝑎𝑖𝑛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𝑡𝑟𝑎𝑖𝑛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∖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  20%)</m:t>
                      </m:r>
                    </m:oMath>
                  </m:oMathPara>
                </a14:m>
                <a:endParaRPr lang="en-US" sz="20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14400"/>
                <a:ext cx="11277600" cy="259614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9600" y="3962400"/>
            <a:ext cx="592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srgbClr val="C00000"/>
                </a:solidFill>
                <a:latin typeface="Century Gothic"/>
              </a:rPr>
              <a:t>Fraction </a:t>
            </a:r>
            <a:r>
              <a:rPr lang="en-US" sz="2400" dirty="0" smtClean="0">
                <a:solidFill>
                  <a:srgbClr val="C00000"/>
                </a:solidFill>
                <a:latin typeface="Century Gothic"/>
              </a:rPr>
              <a:t>of </a:t>
            </a:r>
            <a:r>
              <a:rPr lang="en-US" sz="2400" dirty="0">
                <a:solidFill>
                  <a:srgbClr val="C00000"/>
                </a:solidFill>
                <a:latin typeface="Century Gothic"/>
              </a:rPr>
              <a:t>such examples </a:t>
            </a:r>
            <a:r>
              <a:rPr lang="en-US" sz="2400" dirty="0" smtClean="0">
                <a:solidFill>
                  <a:srgbClr val="C00000"/>
                </a:solidFill>
                <a:latin typeface="Century Gothic"/>
              </a:rPr>
              <a:t>is significant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105400"/>
            <a:ext cx="5489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Computationally prohibitive to find directly</a:t>
            </a:r>
          </a:p>
          <a:p>
            <a:r>
              <a:rPr lang="en-US" sz="2000" dirty="0" smtClean="0">
                <a:latin typeface="+mj-lt"/>
              </a:rPr>
              <a:t>(even on MNIST)</a:t>
            </a:r>
            <a:endParaRPr lang="en-US" sz="20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153400" y="3836873"/>
            <a:ext cx="2081398" cy="2792527"/>
            <a:chOff x="7772400" y="4098131"/>
            <a:chExt cx="2005198" cy="26750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4098131"/>
              <a:ext cx="2005198" cy="26750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180017" y="4800600"/>
              <a:ext cx="1268193" cy="1503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573E2A"/>
                  </a:solidFill>
                  <a:latin typeface="Playbill" panose="040506030A0602020202" pitchFamily="82" charset="0"/>
                </a:rPr>
                <a:t>EXAMPLES</a:t>
              </a:r>
            </a:p>
            <a:p>
              <a:pPr algn="ctr"/>
              <a:r>
                <a:rPr lang="en-US" sz="3200" dirty="0" smtClean="0">
                  <a:solidFill>
                    <a:srgbClr val="573E2A"/>
                  </a:solidFill>
                  <a:latin typeface="Playbill" panose="040506030A0602020202" pitchFamily="82" charset="0"/>
                </a:rPr>
                <a:t>FROM THE</a:t>
              </a:r>
            </a:p>
            <a:p>
              <a:pPr algn="ctr"/>
              <a:r>
                <a:rPr lang="en-US" sz="3200" dirty="0" smtClean="0">
                  <a:solidFill>
                    <a:srgbClr val="573E2A"/>
                  </a:solidFill>
                  <a:latin typeface="Playbill" panose="040506030A0602020202" pitchFamily="82" charset="0"/>
                </a:rPr>
                <a:t>LONG TAIL</a:t>
              </a:r>
              <a:endParaRPr lang="en-US" sz="3200" dirty="0">
                <a:solidFill>
                  <a:srgbClr val="573E2A"/>
                </a:solidFill>
                <a:latin typeface="Playbill" panose="040506030A06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4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8488" y="1026711"/>
                <a:ext cx="10820400" cy="4383489"/>
              </a:xfrm>
              <a:prstGeom prst="rect">
                <a:avLst/>
              </a:prstGeom>
              <a:solidFill>
                <a:schemeClr val="bg1">
                  <a:lumMod val="75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spcBef>
                    <a:spcPct val="20000"/>
                  </a:spcBef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entury Gothic"/>
                  </a:rPr>
                  <a:t>Estimation of memorization and influence:</a:t>
                </a:r>
                <a:endParaRPr lang="en-US" sz="2000" b="1" dirty="0">
                  <a:solidFill>
                    <a:schemeClr val="tx1"/>
                  </a:solidFill>
                  <a:latin typeface="Century Gothic"/>
                </a:endParaRPr>
              </a:p>
              <a:p>
                <a:pPr marL="457200" lvl="0" indent="-4572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  <a:latin typeface="Century Gothic"/>
                  </a:rPr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entury Gothic"/>
                  </a:rPr>
                  <a:t> random subsets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entury Gothic"/>
                  </a:rPr>
                  <a:t> of the same size e.g.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70%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entury Gothic"/>
                  </a:rPr>
                  <a:t>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entury Gothic"/>
                  </a:rPr>
                  <a:t> </a:t>
                </a:r>
              </a:p>
              <a:p>
                <a:pPr marL="457200" lvl="0" indent="-4572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  <a:latin typeface="Century Gothic"/>
                  </a:rPr>
                  <a:t>Train 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entury Gothic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chemeClr val="tx1"/>
                  </a:solidFill>
                  <a:latin typeface="Century Gothic"/>
                </a:endParaRPr>
              </a:p>
              <a:p>
                <a:pPr marL="457200" indent="-4572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  <a:latin typeface="Century Gothic"/>
                  </a:rPr>
                  <a:t>For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entury Gothic"/>
                  </a:rPr>
                  <a:t>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entury Gothic"/>
                  </a:rPr>
                  <a:t>estimate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entury Gothic"/>
                  </a:rPr>
                  <a:t>memorization</a:t>
                </a:r>
              </a:p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me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∼[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∼[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∉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entury Gothic"/>
                </a:endParaRPr>
              </a:p>
              <a:p>
                <a:pPr marL="457200" lvl="0" indent="-457200">
                  <a:spcBef>
                    <a:spcPct val="20000"/>
                  </a:spcBef>
                  <a:buFont typeface="+mj-lt"/>
                  <a:buAutoNum type="arabicPeriod" startAt="4"/>
                </a:pPr>
                <a:r>
                  <a:rPr lang="en-US" sz="2000" dirty="0" smtClean="0">
                    <a:solidFill>
                      <a:schemeClr val="tx1"/>
                    </a:solidFill>
                    <a:latin typeface="Century Gothic"/>
                  </a:rPr>
                  <a:t>For each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entury Gothic"/>
                  </a:rPr>
                  <a:t> estimate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entury Gothic"/>
                  </a:rPr>
                  <a:t>influence</a:t>
                </a:r>
              </a:p>
              <a:p>
                <a:pPr lvl="0">
                  <a:lnSpc>
                    <a:spcPct val="15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ad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∼[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∉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entury Gothic"/>
                </a:endParaRPr>
              </a:p>
              <a:p>
                <a:pPr marL="457200" lvl="0" indent="-457200">
                  <a:lnSpc>
                    <a:spcPct val="150000"/>
                  </a:lnSpc>
                  <a:spcBef>
                    <a:spcPct val="20000"/>
                  </a:spcBef>
                  <a:buFont typeface="+mj-lt"/>
                  <a:buAutoNum type="arabicPeriod" startAt="5"/>
                </a:pPr>
                <a:r>
                  <a:rPr lang="en-US" sz="2000" dirty="0" smtClean="0">
                    <a:solidFill>
                      <a:schemeClr val="tx1"/>
                    </a:solidFill>
                    <a:latin typeface="Century Gothic"/>
                  </a:rPr>
                  <a:t>Pick pairs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entury Gothic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me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nd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ad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entury Gothic"/>
                  </a:rPr>
                  <a:t> are sufficiently large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88" y="1026711"/>
                <a:ext cx="10820400" cy="4383489"/>
              </a:xfrm>
              <a:prstGeom prst="rect">
                <a:avLst/>
              </a:prstGeom>
              <a:blipFill>
                <a:blip r:embed="rId2"/>
                <a:stretch>
                  <a:fillRect l="-6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8488" y="5715000"/>
                <a:ext cx="61073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+mj-lt"/>
                  </a:rPr>
                  <a:t>Still computationally intensive: we 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  <a:latin typeface="+mj-lt"/>
                  </a:rPr>
                  <a:t>=2,000</a:t>
                </a:r>
                <a:endParaRPr lang="en-US" sz="20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88" y="5715000"/>
                <a:ext cx="6107313" cy="400110"/>
              </a:xfrm>
              <a:prstGeom prst="rect">
                <a:avLst/>
              </a:prstGeom>
              <a:blipFill>
                <a:blip r:embed="rId3"/>
                <a:stretch>
                  <a:fillRect l="-1099" t="-9231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9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/>
          <a:lstStyle/>
          <a:p>
            <a:r>
              <a:rPr lang="en-US" dirty="0" smtClean="0"/>
              <a:t>Results (MNIST)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2105632" cy="541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18" y="1295400"/>
            <a:ext cx="1992801" cy="5334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66800" y="752050"/>
            <a:ext cx="1725211" cy="378041"/>
            <a:chOff x="1066800" y="752050"/>
            <a:chExt cx="1725211" cy="378041"/>
          </a:xfrm>
        </p:grpSpPr>
        <p:sp>
          <p:nvSpPr>
            <p:cNvPr id="9" name="TextBox 8"/>
            <p:cNvSpPr txBox="1"/>
            <p:nvPr/>
          </p:nvSpPr>
          <p:spPr>
            <a:xfrm>
              <a:off x="1066800" y="752050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+mj-lt"/>
                </a:rPr>
                <a:t>train</a:t>
              </a:r>
              <a:endParaRPr lang="en-US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9800" y="760759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+mj-lt"/>
                </a:rPr>
                <a:t>test</a:t>
              </a:r>
              <a:endParaRPr lang="en-US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16141" y="866350"/>
            <a:ext cx="1725211" cy="378041"/>
            <a:chOff x="1066800" y="752050"/>
            <a:chExt cx="1725211" cy="378041"/>
          </a:xfrm>
        </p:grpSpPr>
        <p:sp>
          <p:nvSpPr>
            <p:cNvPr id="14" name="TextBox 13"/>
            <p:cNvSpPr txBox="1"/>
            <p:nvPr/>
          </p:nvSpPr>
          <p:spPr>
            <a:xfrm>
              <a:off x="1066800" y="752050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+mj-lt"/>
                </a:rPr>
                <a:t>train</a:t>
              </a:r>
              <a:endParaRPr lang="en-US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09800" y="760759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+mj-lt"/>
                </a:rPr>
                <a:t>test</a:t>
              </a:r>
              <a:endParaRPr lang="en-US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8813101" y="858564"/>
            <a:ext cx="3124200" cy="19431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smtClean="0">
                <a:latin typeface="+mj-lt"/>
              </a:rPr>
              <a:t>MNIST</a:t>
            </a:r>
            <a:r>
              <a:rPr lang="en-US" dirty="0" smtClean="0">
                <a:latin typeface="+mj-lt"/>
              </a:rPr>
              <a:t>: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50K train; 10K test</a:t>
            </a:r>
          </a:p>
          <a:p>
            <a:r>
              <a:rPr lang="en-US" dirty="0" smtClean="0">
                <a:latin typeface="+mj-lt"/>
              </a:rPr>
              <a:t>10 classes</a:t>
            </a:r>
          </a:p>
          <a:p>
            <a:r>
              <a:rPr lang="en-US" dirty="0" err="1" smtClean="0">
                <a:latin typeface="+mj-lt"/>
              </a:rPr>
              <a:t>Algo</a:t>
            </a:r>
            <a:r>
              <a:rPr lang="en-US" dirty="0" smtClean="0">
                <a:latin typeface="+mj-lt"/>
              </a:rPr>
              <a:t>: SGD on simple CNN</a:t>
            </a:r>
          </a:p>
          <a:p>
            <a:r>
              <a:rPr lang="en-US" dirty="0" smtClean="0">
                <a:latin typeface="+mj-lt"/>
              </a:rPr>
              <a:t>99+% accuracy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65429" y="3258864"/>
            <a:ext cx="224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+mj-lt"/>
              </a:rPr>
              <a:t>7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0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+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examples with</a:t>
            </a:r>
          </a:p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&gt;13% advantage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74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2013"/>
          </a:xfrm>
        </p:spPr>
        <p:txBody>
          <a:bodyPr/>
          <a:lstStyle/>
          <a:p>
            <a:r>
              <a:rPr lang="en-US" dirty="0" smtClean="0"/>
              <a:t>(Over?)fitting the dataset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1" y="787603"/>
            <a:ext cx="7620001" cy="3504293"/>
            <a:chOff x="4441091" y="949120"/>
            <a:chExt cx="6217944" cy="27134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4" t="-407" r="-51624" b="407"/>
            <a:stretch/>
          </p:blipFill>
          <p:spPr>
            <a:xfrm>
              <a:off x="4563035" y="949120"/>
              <a:ext cx="6096000" cy="252667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441091" y="3407430"/>
              <a:ext cx="2962606" cy="255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897"/>
                  </a:solidFill>
                  <a:effectLst/>
                  <a:uLnTx/>
                  <a:uFillTx/>
                  <a:latin typeface="Berlin Sans FB" panose="020E0602020502020306" pitchFamily="34" charset="0"/>
                  <a:ea typeface="+mn-ea"/>
                  <a:cs typeface="+mn-cs"/>
                </a:rPr>
                <a:t>[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F5897"/>
                  </a:solidFill>
                  <a:effectLst/>
                  <a:uLnTx/>
                  <a:uFillTx/>
                  <a:latin typeface="Berlin Sans FB" panose="020E0602020502020306" pitchFamily="34" charset="0"/>
                  <a:ea typeface="+mn-ea"/>
                  <a:cs typeface="+mn-cs"/>
                </a:rPr>
                <a:t>Neyshabur,Tomioka,Srebro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897"/>
                  </a:solidFill>
                  <a:effectLst/>
                  <a:uLnTx/>
                  <a:uFillTx/>
                  <a:latin typeface="Berlin Sans FB" panose="020E0602020502020306" pitchFamily="34" charset="0"/>
                  <a:ea typeface="+mn-ea"/>
                  <a:cs typeface="+mn-cs"/>
                </a:rPr>
                <a:t> ‘15]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867400" y="5241945"/>
            <a:ext cx="646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5897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4616333"/>
            <a:ext cx="9829800" cy="15027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Inception 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Imagenet</a:t>
            </a:r>
            <a:r>
              <a:rPr lang="en-US" sz="2000" dirty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1000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with random labels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Training error: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9%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Test error: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99.9%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[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Zhang,Bengio,Hardt,Recht,Vinyals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‘17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]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48200" y="946450"/>
            <a:ext cx="5715000" cy="2942067"/>
            <a:chOff x="152400" y="759903"/>
            <a:chExt cx="5541317" cy="269304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092615"/>
              <a:ext cx="5541317" cy="20574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68980" y="3143053"/>
              <a:ext cx="3424404" cy="309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sz="1600" dirty="0" smtClean="0">
                  <a:solidFill>
                    <a:schemeClr val="tx2"/>
                  </a:solidFill>
                  <a:latin typeface="Berlin Sans FB" panose="020E0602020502020306" pitchFamily="34" charset="0"/>
                </a:rPr>
                <a:t>[</a:t>
              </a:r>
              <a:r>
                <a:rPr lang="en-US" sz="1600" dirty="0" err="1" smtClean="0">
                  <a:solidFill>
                    <a:schemeClr val="tx2"/>
                  </a:solidFill>
                  <a:latin typeface="Berlin Sans FB" panose="020E0602020502020306" pitchFamily="34" charset="0"/>
                </a:rPr>
                <a:t>Schapire,Freund,Bartlett,Lee</a:t>
              </a:r>
              <a:r>
                <a:rPr lang="en-US" sz="1600" dirty="0" smtClean="0">
                  <a:solidFill>
                    <a:schemeClr val="tx2"/>
                  </a:solidFill>
                  <a:latin typeface="Berlin Sans FB" panose="020E0602020502020306" pitchFamily="34" charset="0"/>
                </a:rPr>
                <a:t> ‘98]</a:t>
              </a:r>
              <a:endParaRPr lang="en-US" sz="1600" dirty="0">
                <a:solidFill>
                  <a:schemeClr val="tx2"/>
                </a:solidFill>
                <a:latin typeface="Berlin Sans FB" panose="020E0602020502020306" pitchFamily="34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/>
                <p14:cNvContentPartPr/>
                <p14:nvPr/>
              </p14:nvContentPartPr>
              <p14:xfrm>
                <a:off x="911010" y="1666729"/>
                <a:ext cx="579240" cy="24876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4170" y="1658449"/>
                  <a:ext cx="599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/>
                <p14:cNvContentPartPr/>
                <p14:nvPr/>
              </p14:nvContentPartPr>
              <p14:xfrm>
                <a:off x="696450" y="2017009"/>
                <a:ext cx="351000" cy="61884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5290" y="2012329"/>
                  <a:ext cx="36684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/>
                <p14:cNvContentPartPr/>
                <p14:nvPr/>
              </p14:nvContentPartPr>
              <p14:xfrm>
                <a:off x="1640010" y="1978489"/>
                <a:ext cx="498600" cy="21960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31730" y="1970569"/>
                  <a:ext cx="519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1288290" y="2298889"/>
                <a:ext cx="488520" cy="46260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77850" y="2293489"/>
                  <a:ext cx="504360" cy="4795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1676400" y="759903"/>
              <a:ext cx="2287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UCI: letter recognition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5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/>
          <a:lstStyle/>
          <a:p>
            <a:r>
              <a:rPr lang="en-US" dirty="0" smtClean="0"/>
              <a:t>Results (CIFAR-100)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B540C-44DA-4F69-89C9-7C8460664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79361" y="690155"/>
            <a:ext cx="1725211" cy="378041"/>
            <a:chOff x="1066800" y="752050"/>
            <a:chExt cx="1725211" cy="378041"/>
          </a:xfrm>
        </p:grpSpPr>
        <p:sp>
          <p:nvSpPr>
            <p:cNvPr id="9" name="TextBox 8"/>
            <p:cNvSpPr txBox="1"/>
            <p:nvPr/>
          </p:nvSpPr>
          <p:spPr>
            <a:xfrm>
              <a:off x="1066800" y="752050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89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train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9800" y="760759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89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test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87525" y="756405"/>
            <a:ext cx="1725211" cy="378041"/>
            <a:chOff x="1066800" y="752050"/>
            <a:chExt cx="1725211" cy="378041"/>
          </a:xfrm>
        </p:grpSpPr>
        <p:sp>
          <p:nvSpPr>
            <p:cNvPr id="17" name="TextBox 16"/>
            <p:cNvSpPr txBox="1"/>
            <p:nvPr/>
          </p:nvSpPr>
          <p:spPr>
            <a:xfrm>
              <a:off x="1066800" y="752050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89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train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09800" y="760759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89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test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8382000" y="875219"/>
            <a:ext cx="3598468" cy="2019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CIFAR-100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50K train; 10K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100 classes</a:t>
            </a:r>
          </a:p>
          <a:p>
            <a:pPr>
              <a:defRPr/>
            </a:pPr>
            <a:r>
              <a:rPr lang="en-US" dirty="0" err="1">
                <a:solidFill>
                  <a:prstClr val="black"/>
                </a:solidFill>
                <a:latin typeface="Century Gothic"/>
              </a:rPr>
              <a:t>Algo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: </a:t>
            </a:r>
            <a:r>
              <a:rPr lang="en-US" dirty="0" smtClean="0">
                <a:solidFill>
                  <a:prstClr val="black"/>
                </a:solidFill>
                <a:latin typeface="Century Gothic"/>
              </a:rPr>
              <a:t>Momentum 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on </a:t>
            </a:r>
            <a:r>
              <a:rPr lang="en-US" dirty="0" smtClean="0">
                <a:solidFill>
                  <a:prstClr val="black"/>
                </a:solidFill>
                <a:latin typeface="Century Gothic"/>
              </a:rPr>
              <a:t>Inception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entury Gothic"/>
              </a:rPr>
              <a:t>67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+% accuracy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35155" y="3227986"/>
            <a:ext cx="23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C00000"/>
                </a:solidFill>
                <a:latin typeface="Century Gothic"/>
              </a:rPr>
              <a:t>700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+ examples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&gt;13% advantage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61" y="1125737"/>
            <a:ext cx="1976359" cy="5429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30091"/>
            <a:ext cx="2074639" cy="541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r>
              <a:rPr lang="en-US" dirty="0" smtClean="0"/>
              <a:t>(Imagenet-1000)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695334" y="928879"/>
            <a:ext cx="2191866" cy="18967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Imagenet-1000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1.2M train; 50K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1000 classes</a:t>
            </a:r>
          </a:p>
          <a:p>
            <a:pPr>
              <a:defRPr/>
            </a:pPr>
            <a:r>
              <a:rPr lang="en-US" sz="1400" dirty="0" err="1">
                <a:solidFill>
                  <a:prstClr val="black"/>
                </a:solidFill>
                <a:latin typeface="Century Gothic"/>
              </a:rPr>
              <a:t>Algo</a:t>
            </a:r>
            <a:r>
              <a:rPr lang="en-US" sz="1400" dirty="0">
                <a:solidFill>
                  <a:prstClr val="black"/>
                </a:solidFill>
                <a:latin typeface="Century Gothic"/>
              </a:rPr>
              <a:t>: 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</a:rPr>
              <a:t>Momentum </a:t>
            </a:r>
            <a:r>
              <a:rPr lang="en-US" sz="1400" dirty="0">
                <a:solidFill>
                  <a:prstClr val="black"/>
                </a:solidFill>
                <a:latin typeface="Century Gothic"/>
              </a:rPr>
              <a:t>on 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</a:rPr>
              <a:t>ResNet50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</a:rPr>
              <a:t>69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% accuracy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</a:rPr>
              <a:t>95% train accuracy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41573" y="574430"/>
            <a:ext cx="4341402" cy="5863099"/>
            <a:chOff x="471140" y="581660"/>
            <a:chExt cx="4341402" cy="5863099"/>
          </a:xfrm>
        </p:grpSpPr>
        <p:grpSp>
          <p:nvGrpSpPr>
            <p:cNvPr id="8" name="Group 7"/>
            <p:cNvGrpSpPr/>
            <p:nvPr/>
          </p:nvGrpSpPr>
          <p:grpSpPr>
            <a:xfrm>
              <a:off x="1014752" y="581660"/>
              <a:ext cx="3459586" cy="383090"/>
              <a:chOff x="1199047" y="593742"/>
              <a:chExt cx="1777713" cy="38309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199047" y="593742"/>
                <a:ext cx="676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F5897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train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589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94549" y="607500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F5897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test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589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2218" y="1269295"/>
              <a:ext cx="1964718" cy="13371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92" y="1270271"/>
              <a:ext cx="1793047" cy="13812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658" y="2887574"/>
              <a:ext cx="2074032" cy="14431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40" y="2897175"/>
              <a:ext cx="1814402" cy="14654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87" y="4689965"/>
              <a:ext cx="1244697" cy="165027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231" y="4653435"/>
              <a:ext cx="1371600" cy="17913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84015" y="936109"/>
              <a:ext cx="3999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+mj-lt"/>
                </a:rPr>
                <a:t>acc</a:t>
              </a:r>
              <a:r>
                <a:rPr lang="en-US" sz="1200" dirty="0" smtClean="0">
                  <a:latin typeface="+mj-lt"/>
                </a:rPr>
                <a:t>=0.037            </a:t>
              </a:r>
              <a:r>
                <a:rPr lang="en-US" sz="1400" dirty="0">
                  <a:latin typeface="+mj-lt"/>
                </a:rPr>
                <a:t>s</a:t>
              </a:r>
              <a:r>
                <a:rPr lang="en-US" sz="1400" dirty="0" smtClean="0">
                  <a:latin typeface="+mj-lt"/>
                </a:rPr>
                <a:t>ea lion           </a:t>
              </a:r>
              <a:r>
                <a:rPr lang="en-US" sz="1200" dirty="0" err="1" smtClean="0">
                  <a:latin typeface="+mj-lt"/>
                </a:rPr>
                <a:t>adv</a:t>
              </a:r>
              <a:r>
                <a:rPr lang="en-US" sz="1200" dirty="0" smtClean="0">
                  <a:latin typeface="+mj-lt"/>
                </a:rPr>
                <a:t>=0.718</a:t>
              </a:r>
              <a:r>
                <a:rPr lang="en-US" dirty="0" smtClean="0">
                  <a:latin typeface="+mj-lt"/>
                </a:rPr>
                <a:t> </a:t>
              </a:r>
              <a:endParaRPr lang="en-US" dirty="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141" y="2561894"/>
              <a:ext cx="3999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+mj-lt"/>
                </a:rPr>
                <a:t>acc</a:t>
              </a:r>
              <a:r>
                <a:rPr lang="en-US" sz="1200" dirty="0" smtClean="0">
                  <a:latin typeface="+mj-lt"/>
                </a:rPr>
                <a:t>=0.023             </a:t>
              </a:r>
              <a:r>
                <a:rPr lang="en-US" sz="1400" dirty="0">
                  <a:latin typeface="+mj-lt"/>
                </a:rPr>
                <a:t>c</a:t>
              </a:r>
              <a:r>
                <a:rPr lang="en-US" sz="1400" dirty="0" smtClean="0">
                  <a:latin typeface="+mj-lt"/>
                </a:rPr>
                <a:t>hain             </a:t>
              </a:r>
              <a:r>
                <a:rPr lang="en-US" sz="1200" dirty="0" err="1" smtClean="0">
                  <a:latin typeface="+mj-lt"/>
                </a:rPr>
                <a:t>adv</a:t>
              </a:r>
              <a:r>
                <a:rPr lang="en-US" sz="1200" dirty="0" smtClean="0">
                  <a:latin typeface="+mj-lt"/>
                </a:rPr>
                <a:t>=0.707</a:t>
              </a:r>
              <a:r>
                <a:rPr lang="en-US" dirty="0" smtClean="0">
                  <a:latin typeface="+mj-lt"/>
                </a:rPr>
                <a:t> </a:t>
              </a:r>
              <a:endParaRPr lang="en-US" dirty="0"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2993" y="4318475"/>
              <a:ext cx="3999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+mj-lt"/>
                </a:rPr>
                <a:t>acc</a:t>
              </a:r>
              <a:r>
                <a:rPr lang="en-US" sz="1200" dirty="0" smtClean="0">
                  <a:latin typeface="+mj-lt"/>
                </a:rPr>
                <a:t>=0.537        p</a:t>
              </a:r>
              <a:r>
                <a:rPr lang="en-US" sz="1400" dirty="0" smtClean="0">
                  <a:latin typeface="+mj-lt"/>
                </a:rPr>
                <a:t>omegranate   </a:t>
              </a:r>
              <a:r>
                <a:rPr lang="en-US" sz="1200" dirty="0" err="1" smtClean="0">
                  <a:latin typeface="+mj-lt"/>
                </a:rPr>
                <a:t>adv</a:t>
              </a:r>
              <a:r>
                <a:rPr lang="en-US" sz="1200" dirty="0" smtClean="0">
                  <a:latin typeface="+mj-lt"/>
                </a:rPr>
                <a:t>=0.541</a:t>
              </a:r>
              <a:r>
                <a:rPr lang="en-US" dirty="0" smtClean="0">
                  <a:latin typeface="+mj-lt"/>
                </a:rPr>
                <a:t> 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51776" y="596952"/>
            <a:ext cx="4435824" cy="5847807"/>
            <a:chOff x="5351776" y="596952"/>
            <a:chExt cx="4435824" cy="5847807"/>
          </a:xfrm>
        </p:grpSpPr>
        <p:grpSp>
          <p:nvGrpSpPr>
            <p:cNvPr id="5" name="Group 4"/>
            <p:cNvGrpSpPr/>
            <p:nvPr/>
          </p:nvGrpSpPr>
          <p:grpSpPr>
            <a:xfrm>
              <a:off x="6053906" y="596952"/>
              <a:ext cx="2851429" cy="369332"/>
              <a:chOff x="1047201" y="667557"/>
              <a:chExt cx="1744810" cy="36933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047201" y="667557"/>
                <a:ext cx="676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F5897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train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589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09800" y="667557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F5897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test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589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8244" y="1305441"/>
              <a:ext cx="1763881" cy="13321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585" y="1306762"/>
              <a:ext cx="1776289" cy="13430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453" y="4723184"/>
              <a:ext cx="868082" cy="172157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546" y="4771144"/>
              <a:ext cx="1680860" cy="167361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776" y="2965445"/>
              <a:ext cx="1896816" cy="143256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671" y="2941999"/>
              <a:ext cx="1927860" cy="145600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620226" y="939647"/>
              <a:ext cx="3999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+mj-lt"/>
                </a:rPr>
                <a:t>acc</a:t>
              </a:r>
              <a:r>
                <a:rPr lang="en-US" sz="1200" dirty="0" smtClean="0">
                  <a:latin typeface="+mj-lt"/>
                </a:rPr>
                <a:t>=0.802          rubber eraser </a:t>
              </a:r>
              <a:r>
                <a:rPr lang="en-US" sz="1400" dirty="0" smtClean="0">
                  <a:latin typeface="+mj-lt"/>
                </a:rPr>
                <a:t>    </a:t>
              </a:r>
              <a:r>
                <a:rPr lang="en-US" sz="1200" dirty="0" err="1" smtClean="0">
                  <a:latin typeface="+mj-lt"/>
                </a:rPr>
                <a:t>adv</a:t>
              </a:r>
              <a:r>
                <a:rPr lang="en-US" sz="1200" dirty="0" smtClean="0">
                  <a:latin typeface="+mj-lt"/>
                </a:rPr>
                <a:t>=0.185</a:t>
              </a:r>
              <a:r>
                <a:rPr lang="en-US" dirty="0" smtClean="0">
                  <a:latin typeface="+mj-lt"/>
                </a:rPr>
                <a:t> </a:t>
              </a:r>
              <a:endParaRPr lang="en-US" dirty="0"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50810" y="4434826"/>
              <a:ext cx="3999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+mj-lt"/>
                </a:rPr>
                <a:t>acc</a:t>
              </a:r>
              <a:r>
                <a:rPr lang="en-US" sz="1200" dirty="0" smtClean="0">
                  <a:latin typeface="+mj-lt"/>
                </a:rPr>
                <a:t>=0.065                 </a:t>
              </a:r>
              <a:r>
                <a:rPr lang="en-US" sz="1400" dirty="0" smtClean="0">
                  <a:latin typeface="+mj-lt"/>
                </a:rPr>
                <a:t>coil            </a:t>
              </a:r>
              <a:r>
                <a:rPr lang="en-US" sz="1200" dirty="0" err="1" smtClean="0">
                  <a:latin typeface="+mj-lt"/>
                </a:rPr>
                <a:t>adv</a:t>
              </a:r>
              <a:r>
                <a:rPr lang="en-US" sz="1200" dirty="0" smtClean="0">
                  <a:latin typeface="+mj-lt"/>
                </a:rPr>
                <a:t>=0.181</a:t>
              </a:r>
              <a:r>
                <a:rPr lang="en-US" dirty="0" smtClean="0">
                  <a:latin typeface="+mj-lt"/>
                </a:rPr>
                <a:t> </a:t>
              </a:r>
              <a:endParaRPr lang="en-US" dirty="0"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88051" y="2613154"/>
              <a:ext cx="3999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+mj-lt"/>
                </a:rPr>
                <a:t>acc</a:t>
              </a:r>
              <a:r>
                <a:rPr lang="en-US" sz="1200" dirty="0" smtClean="0">
                  <a:latin typeface="+mj-lt"/>
                </a:rPr>
                <a:t>=0.619           plunger</a:t>
              </a:r>
              <a:r>
                <a:rPr lang="en-US" sz="1400" dirty="0" smtClean="0">
                  <a:latin typeface="+mj-lt"/>
                </a:rPr>
                <a:t>        </a:t>
              </a:r>
              <a:r>
                <a:rPr lang="en-US" sz="1200" dirty="0" err="1" smtClean="0">
                  <a:latin typeface="+mj-lt"/>
                </a:rPr>
                <a:t>adv</a:t>
              </a:r>
              <a:r>
                <a:rPr lang="en-US" sz="1200" dirty="0" smtClean="0">
                  <a:latin typeface="+mj-lt"/>
                </a:rPr>
                <a:t>=0.182</a:t>
              </a:r>
              <a:r>
                <a:rPr lang="en-US" dirty="0" smtClean="0">
                  <a:latin typeface="+mj-lt"/>
                </a:rPr>
                <a:t> 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634191" y="3539234"/>
            <a:ext cx="250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C00000"/>
                </a:solidFill>
                <a:latin typeface="Century Gothic"/>
              </a:rPr>
              <a:t>1400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+ examples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&gt;16% advantage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0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0972800" cy="5029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Label memorization is not explained by prior work</a:t>
            </a:r>
          </a:p>
          <a:p>
            <a:r>
              <a:rPr lang="en-US" dirty="0" smtClean="0"/>
              <a:t>New theory: natural data is long-tailed</a:t>
            </a:r>
          </a:p>
          <a:p>
            <a:r>
              <a:rPr lang="en-US" dirty="0" smtClean="0"/>
              <a:t>Memorization/overfitting is necessary </a:t>
            </a:r>
            <a:r>
              <a:rPr lang="en-US" dirty="0"/>
              <a:t>for optimal </a:t>
            </a:r>
            <a:r>
              <a:rPr lang="en-US" dirty="0" smtClean="0"/>
              <a:t>generalization</a:t>
            </a:r>
          </a:p>
          <a:p>
            <a:r>
              <a:rPr lang="en-US" dirty="0" smtClean="0"/>
              <a:t>Techniques for estimation of memorization and influence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arxiv.org/abs/1906.05271</a:t>
            </a:r>
            <a:r>
              <a:rPr lang="en-US" dirty="0" smtClean="0"/>
              <a:t> (STOC 2020</a:t>
            </a:r>
            <a:r>
              <a:rPr lang="en-US" dirty="0" smtClean="0"/>
              <a:t>)</a:t>
            </a:r>
          </a:p>
          <a:p>
            <a:r>
              <a:rPr lang="en-US" dirty="0"/>
              <a:t>Talk: </a:t>
            </a:r>
            <a:r>
              <a:rPr lang="en-US" dirty="0" smtClean="0">
                <a:hlinkClick r:id="rId3"/>
              </a:rPr>
              <a:t>youtu.be/Fp7cgHRl8Yc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b="1" dirty="0" smtClean="0"/>
              <a:t>Future work</a:t>
            </a:r>
            <a:endParaRPr lang="en-US" b="1" dirty="0" smtClean="0"/>
          </a:p>
          <a:p>
            <a:r>
              <a:rPr lang="en-US" dirty="0" smtClean="0"/>
              <a:t>More faithful theoretical models of data</a:t>
            </a:r>
          </a:p>
          <a:p>
            <a:r>
              <a:rPr lang="en-US" dirty="0" smtClean="0"/>
              <a:t>Insights for better learning algorithms</a:t>
            </a:r>
          </a:p>
          <a:p>
            <a:r>
              <a:rPr lang="en-US" dirty="0" smtClean="0"/>
              <a:t>Other applications of the estimators</a:t>
            </a:r>
          </a:p>
          <a:p>
            <a:r>
              <a:rPr lang="en-US" dirty="0" smtClean="0"/>
              <a:t>Implications for privacy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3" descr="C:\Users\vitaly\AppData\Local\Microsoft\Windows\Temporary Internet Files\Content.IE5\G49OVCOI\MC90044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734748"/>
            <a:ext cx="3276600" cy="38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Black-box membership inference attack with high accuracy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Berlin Sans FB" panose="020E0602020502020306" pitchFamily="34" charset="0"/>
              </a:rPr>
              <a:t>     [</a:t>
            </a:r>
            <a:r>
              <a:rPr lang="en-US" sz="20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Shokri,Stronati,Song,Shmatikov</a:t>
            </a:r>
            <a:r>
              <a:rPr lang="en-US" sz="2000" dirty="0">
                <a:solidFill>
                  <a:schemeClr val="tx2"/>
                </a:solidFill>
                <a:latin typeface="Berlin Sans FB" panose="020E0602020502020306" pitchFamily="34" charset="0"/>
              </a:rPr>
              <a:t> 17; </a:t>
            </a:r>
            <a:r>
              <a:rPr lang="en-US" sz="20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LongBWBWTGC</a:t>
            </a:r>
            <a:r>
              <a:rPr lang="en-US" sz="2000" dirty="0">
                <a:solidFill>
                  <a:schemeClr val="tx2"/>
                </a:solidFill>
                <a:latin typeface="Berlin Sans FB" panose="020E0602020502020306" pitchFamily="34" charset="0"/>
              </a:rPr>
              <a:t> 18; </a:t>
            </a:r>
            <a:r>
              <a:rPr lang="en-US" sz="20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SalemZFHB</a:t>
            </a:r>
            <a:r>
              <a:rPr lang="en-US" sz="2000" dirty="0">
                <a:solidFill>
                  <a:schemeClr val="tx2"/>
                </a:solidFill>
                <a:latin typeface="Berlin Sans FB" panose="020E0602020502020306" pitchFamily="34" charset="0"/>
              </a:rPr>
              <a:t> 18,…]</a:t>
            </a:r>
            <a:endParaRPr lang="en-US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819132"/>
            <a:ext cx="8281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Is memorization necessary for achieving optimal error?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90800"/>
            <a:ext cx="3886200" cy="25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theory?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987994"/>
                <a:ext cx="10134600" cy="1142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Generalization error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err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err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err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987994"/>
                <a:ext cx="10134600" cy="1142999"/>
              </a:xfrm>
              <a:blipFill>
                <a:blip r:embed="rId3"/>
                <a:stretch>
                  <a:fillRect t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791200" y="987994"/>
            <a:ext cx="3763184" cy="584775"/>
            <a:chOff x="4267200" y="979854"/>
            <a:chExt cx="3763184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4267200" y="979854"/>
              <a:ext cx="10807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Bahnschrift Light" panose="020B0502040204020203" pitchFamily="34" charset="0"/>
                </a:rPr>
                <a:t>e</a:t>
              </a:r>
              <a:r>
                <a:rPr lang="en-US" sz="1600" dirty="0" smtClean="0">
                  <a:solidFill>
                    <a:srgbClr val="C00000"/>
                  </a:solidFill>
                  <a:latin typeface="Bahnschrift Light" panose="020B0502040204020203" pitchFamily="34" charset="0"/>
                </a:rPr>
                <a:t>mpirical </a:t>
              </a:r>
            </a:p>
            <a:p>
              <a:r>
                <a:rPr lang="en-US" sz="1600" dirty="0" smtClean="0">
                  <a:solidFill>
                    <a:srgbClr val="C00000"/>
                  </a:solidFill>
                  <a:latin typeface="Bahnschrift Light" panose="020B0502040204020203" pitchFamily="34" charset="0"/>
                </a:rPr>
                <a:t>error</a:t>
              </a:r>
              <a:endParaRPr lang="en-US" sz="1600" dirty="0">
                <a:solidFill>
                  <a:srgbClr val="C00000"/>
                </a:solidFill>
                <a:latin typeface="Bahnschrift Light" panose="020B0502040204020203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72984" y="982460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Bahnschrift Light" panose="020B0502040204020203" pitchFamily="34" charset="0"/>
                </a:rPr>
                <a:t>generalization gap</a:t>
              </a:r>
              <a:endParaRPr lang="en-US" sz="1600" dirty="0">
                <a:solidFill>
                  <a:srgbClr val="C0000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25" name="Rectangular Callout 24"/>
          <p:cNvSpPr/>
          <p:nvPr/>
        </p:nvSpPr>
        <p:spPr>
          <a:xfrm>
            <a:off x="5562600" y="2644545"/>
            <a:ext cx="4114800" cy="1185302"/>
          </a:xfrm>
          <a:prstGeom prst="wedgeRectCallout">
            <a:avLst>
              <a:gd name="adj1" fmla="val 10526"/>
              <a:gd name="adj2" fmla="val -8649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prstClr val="black"/>
                </a:solidFill>
                <a:latin typeface="Century Gothic"/>
              </a:rPr>
              <a:t>Controlled via a proxy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entury Gothic"/>
              </a:rPr>
              <a:t>VC-dim, margin, norms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entury Gothic"/>
              </a:rPr>
              <a:t>stability etc.</a:t>
            </a:r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75625" y="4343400"/>
                <a:ext cx="5137368" cy="1187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For example, for a class of binary classifiers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err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≤2⋅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𝐑𝐚𝐝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25" y="4343400"/>
                <a:ext cx="5137368" cy="1187697"/>
              </a:xfrm>
              <a:prstGeom prst="rect">
                <a:avLst/>
              </a:prstGeom>
              <a:blipFill>
                <a:blip r:embed="rId4"/>
                <a:stretch>
                  <a:fillRect l="-949" t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7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651"/>
            <a:ext cx="8610600" cy="52693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 smtClean="0"/>
              <a:t>Generalization of interpolating methods</a:t>
            </a:r>
          </a:p>
          <a:p>
            <a:r>
              <a:rPr lang="en-US" sz="1800" dirty="0" smtClean="0"/>
              <a:t>Interpolation may be “harmless”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Does </a:t>
            </a:r>
            <a:r>
              <a:rPr lang="en-US" sz="1800" dirty="0">
                <a:solidFill>
                  <a:srgbClr val="C00000"/>
                </a:solidFill>
              </a:rPr>
              <a:t>not address the “</a:t>
            </a:r>
            <a:r>
              <a:rPr lang="en-US" sz="1800" b="1" dirty="0">
                <a:solidFill>
                  <a:srgbClr val="C00000"/>
                </a:solidFill>
              </a:rPr>
              <a:t>why?</a:t>
            </a:r>
            <a:r>
              <a:rPr lang="en-US" sz="1800" dirty="0">
                <a:solidFill>
                  <a:srgbClr val="C00000"/>
                </a:solidFill>
              </a:rPr>
              <a:t>” </a:t>
            </a:r>
            <a:r>
              <a:rPr lang="en-US" sz="1800" dirty="0" smtClean="0">
                <a:solidFill>
                  <a:srgbClr val="C00000"/>
                </a:solidFill>
              </a:rPr>
              <a:t>question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Memorization also </a:t>
            </a:r>
            <a:r>
              <a:rPr lang="en-US" sz="1800" dirty="0">
                <a:solidFill>
                  <a:srgbClr val="C00000"/>
                </a:solidFill>
              </a:rPr>
              <a:t>happens without </a:t>
            </a:r>
            <a:r>
              <a:rPr lang="en-US" sz="1800" dirty="0" smtClean="0">
                <a:solidFill>
                  <a:srgbClr val="C00000"/>
                </a:solidFill>
              </a:rPr>
              <a:t>interpolation</a:t>
            </a: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Overparametrization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useful</a:t>
            </a:r>
          </a:p>
          <a:p>
            <a:r>
              <a:rPr lang="en-US" sz="1800" dirty="0">
                <a:solidFill>
                  <a:srgbClr val="C00000"/>
                </a:solidFill>
              </a:rPr>
              <a:t>Does not imply interpolation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Computational benefits of interpolation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SGD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converges faster on some convex realizable problems</a:t>
            </a:r>
          </a:p>
          <a:p>
            <a:r>
              <a:rPr lang="en-US" sz="1800" dirty="0">
                <a:solidFill>
                  <a:srgbClr val="C00000"/>
                </a:solidFill>
              </a:rPr>
              <a:t>Little empirical support in the context of DNNs</a:t>
            </a:r>
          </a:p>
          <a:p>
            <a:pPr marL="0" indent="0">
              <a:buNone/>
            </a:pPr>
            <a:endParaRPr lang="en-US" sz="1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53400" y="1600200"/>
            <a:ext cx="38603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[</a:t>
            </a:r>
            <a:r>
              <a:rPr lang="en-US" sz="14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Cover,Hart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’67; </a:t>
            </a:r>
            <a:r>
              <a:rPr lang="en-US" sz="14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Belkin,Hsu,Mitra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‘18; </a:t>
            </a:r>
            <a:endParaRPr lang="en-US" sz="1400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r>
              <a:rPr lang="en-US" sz="14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Liang,Rakhlin</a:t>
            </a:r>
            <a:r>
              <a:rPr lang="en-US" sz="14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’18; </a:t>
            </a:r>
            <a:r>
              <a:rPr lang="en-US" sz="14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Belkin,Rakhlin,Tsybakov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’19; </a:t>
            </a:r>
            <a:endParaRPr lang="en-US" sz="1400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r>
              <a:rPr lang="en-US" sz="14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Belkin,Hsu,Xu</a:t>
            </a:r>
            <a:r>
              <a:rPr lang="en-US" sz="14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’19; </a:t>
            </a:r>
            <a:r>
              <a:rPr lang="en-US" sz="14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Bartlett,Long,Lugosi,Tsigler</a:t>
            </a:r>
            <a:r>
              <a:rPr lang="en-US" sz="14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‘19; </a:t>
            </a:r>
            <a:endParaRPr lang="en-US" sz="1400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r>
              <a:rPr lang="en-US" sz="14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Hastie,Montanari,Rosset,Tibshirani</a:t>
            </a:r>
            <a:r>
              <a:rPr lang="en-US" sz="14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’19; </a:t>
            </a:r>
            <a:endParaRPr lang="en-US" sz="1400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r>
              <a:rPr lang="en-US" sz="14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Muthukumar,Vodrahalli,Sahai</a:t>
            </a:r>
            <a:r>
              <a:rPr lang="en-US" sz="14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‘19</a:t>
            </a:r>
            <a:r>
              <a:rPr lang="en-US" sz="14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….]</a:t>
            </a:r>
            <a:endParaRPr lang="en-US" sz="1400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4648200"/>
            <a:ext cx="179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[</a:t>
            </a:r>
            <a:r>
              <a:rPr lang="en-US" sz="14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Ma,Bassily,Belkin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’18</a:t>
            </a:r>
            <a:r>
              <a:rPr lang="en-US" sz="14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]</a:t>
            </a:r>
            <a:endParaRPr lang="en-US" sz="1400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7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3752"/>
          </a:xfrm>
        </p:spPr>
        <p:txBody>
          <a:bodyPr/>
          <a:lstStyle/>
          <a:p>
            <a:r>
              <a:rPr lang="en-US" dirty="0" smtClean="0"/>
              <a:t>Hard rare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85258" y="744561"/>
            <a:ext cx="3033203" cy="5635752"/>
            <a:chOff x="1285258" y="744561"/>
            <a:chExt cx="3033203" cy="56357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574" y="4241426"/>
              <a:ext cx="1124008" cy="112400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374" y="2934539"/>
              <a:ext cx="1130358" cy="11240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600200"/>
              <a:ext cx="1124008" cy="111765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498" y="5535720"/>
              <a:ext cx="1162110" cy="84459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85258" y="744561"/>
              <a:ext cx="3033203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      </a:t>
              </a:r>
              <a:r>
                <a:rPr lang="en-US" sz="2000" dirty="0" smtClean="0">
                  <a:latin typeface="+mj-lt"/>
                </a:rPr>
                <a:t>CIFAR-10 </a:t>
              </a:r>
              <a:r>
                <a:rPr lang="en-US" sz="2000" b="1" dirty="0" smtClean="0">
                  <a:latin typeface="+mj-lt"/>
                </a:rPr>
                <a:t>truck</a:t>
              </a:r>
              <a:r>
                <a:rPr lang="en-US" sz="2000" dirty="0" smtClean="0">
                  <a:latin typeface="+mj-lt"/>
                </a:rPr>
                <a:t> class</a:t>
              </a:r>
              <a:endParaRPr lang="en-US" dirty="0" smtClean="0"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t</a:t>
              </a:r>
              <a:r>
                <a:rPr lang="en-US" dirty="0" smtClean="0">
                  <a:latin typeface="+mj-lt"/>
                </a:rPr>
                <a:t>raining set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4912" y="1109771"/>
            <a:ext cx="4090252" cy="5114945"/>
            <a:chOff x="574912" y="1109771"/>
            <a:chExt cx="4090252" cy="51149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653" y="1600200"/>
              <a:ext cx="1187511" cy="10859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869" y="4241426"/>
              <a:ext cx="1056192" cy="10561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588743" y="1109771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t</a:t>
              </a:r>
              <a:r>
                <a:rPr lang="en-US" dirty="0" smtClean="0">
                  <a:latin typeface="+mj-lt"/>
                </a:rPr>
                <a:t>est set</a:t>
              </a:r>
              <a:endParaRPr lang="en-US" dirty="0">
                <a:latin typeface="+mj-lt"/>
              </a:endParaRPr>
            </a:p>
          </p:txBody>
        </p:sp>
        <p:pic>
          <p:nvPicPr>
            <p:cNvPr id="15" name="Picture 14" descr="edtech | ETMOOC Blog Hub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56" y="1944123"/>
              <a:ext cx="442912" cy="398060"/>
            </a:xfrm>
            <a:prstGeom prst="rect">
              <a:avLst/>
            </a:prstGeom>
          </p:spPr>
        </p:pic>
        <p:pic>
          <p:nvPicPr>
            <p:cNvPr id="16" name="Picture 15" descr="edtech | ETMOOC Blog Hub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56" y="4604400"/>
              <a:ext cx="442912" cy="398060"/>
            </a:xfrm>
            <a:prstGeom prst="rect">
              <a:avLst/>
            </a:prstGeom>
          </p:spPr>
        </p:pic>
        <p:pic>
          <p:nvPicPr>
            <p:cNvPr id="17" name="Picture 16" descr="wpf - How to create a &quot;Cross&quot; as a template to Checkbox ...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12" y="3242343"/>
              <a:ext cx="533400" cy="533400"/>
            </a:xfrm>
            <a:prstGeom prst="rect">
              <a:avLst/>
            </a:prstGeom>
          </p:spPr>
        </p:pic>
        <p:pic>
          <p:nvPicPr>
            <p:cNvPr id="18" name="Picture 17" descr="wpf - How to create a &quot;Cross&quot; as a template to Checkbox ...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12" y="5691316"/>
              <a:ext cx="5334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5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 smtClean="0"/>
              <a:t>Subpopulations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" y="740344"/>
            <a:ext cx="11170935" cy="3620161"/>
            <a:chOff x="457200" y="740344"/>
            <a:chExt cx="11170935" cy="36201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219200"/>
              <a:ext cx="4680682" cy="838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199378"/>
              <a:ext cx="6096000" cy="8580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50" y="2275040"/>
              <a:ext cx="3599685" cy="8559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279554"/>
              <a:ext cx="7201190" cy="84693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505201"/>
              <a:ext cx="7240626" cy="838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054" y="3505201"/>
              <a:ext cx="3552081" cy="85530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16422" y="740344"/>
              <a:ext cx="19399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CIFAR-10 birds</a:t>
              </a:r>
              <a:endParaRPr lang="en-US" sz="2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5800" y="4717597"/>
                <a:ext cx="9885378" cy="1088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  <a:latin typeface="Century Gothic"/>
                  </a:rPr>
                  <a:t>Examples from low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entury Gothic"/>
                  </a:rPr>
                  <a:t> frequency subpopulations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entury Gothic"/>
                  </a:rPr>
                  <a:t>may be hard</a:t>
                </a:r>
                <a:endParaRPr lang="en-US" sz="2400" dirty="0">
                  <a:solidFill>
                    <a:schemeClr val="tx1"/>
                  </a:solidFill>
                  <a:latin typeface="Century Gothic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  <a:latin typeface="Century Gothic"/>
                  </a:rPr>
                  <a:t> to distinguish from noise and outliers</a:t>
                </a:r>
                <a:endParaRPr lang="en-US" sz="2400" dirty="0">
                  <a:solidFill>
                    <a:schemeClr val="tx1"/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17597"/>
                <a:ext cx="9885378" cy="1088247"/>
              </a:xfrm>
              <a:prstGeom prst="rect">
                <a:avLst/>
              </a:prstGeom>
              <a:blipFill>
                <a:blip r:embed="rId8"/>
                <a:stretch>
                  <a:fillRect l="-987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3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tail rears its head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399" y="512075"/>
                <a:ext cx="11887200" cy="192632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                          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Long-tail: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frequencies can make up a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significant fraction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of the whole population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512075"/>
                <a:ext cx="11887200" cy="19263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90800"/>
            <a:ext cx="3581400" cy="329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71617" y="5910242"/>
                <a:ext cx="19227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Zipf 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dirty="0"/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dirty="0"/>
                        <m:t>]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617" y="5910242"/>
                <a:ext cx="1922770" cy="646331"/>
              </a:xfrm>
              <a:prstGeom prst="rect">
                <a:avLst/>
              </a:prstGeom>
              <a:blipFill>
                <a:blip r:embed="rId4"/>
                <a:stretch>
                  <a:fillRect l="-2857" t="-5660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0" y="4038600"/>
                <a:ext cx="381000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latin typeface="+mj-lt"/>
                  </a:rPr>
                  <a:t>For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weight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sub>
                          </m:sSub>
                        </m:e>
                        <m:lim/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038600"/>
                <a:ext cx="3810000" cy="1091646"/>
              </a:xfrm>
              <a:prstGeom prst="rect">
                <a:avLst/>
              </a:prstGeom>
              <a:blipFill>
                <a:blip r:embed="rId5"/>
                <a:stretch>
                  <a:fillRect l="-1600" t="-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60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Long-tailed 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07" y="2057400"/>
            <a:ext cx="5211862" cy="2297655"/>
          </a:xfrm>
        </p:spPr>
      </p:pic>
      <p:grpSp>
        <p:nvGrpSpPr>
          <p:cNvPr id="3" name="Group 2"/>
          <p:cNvGrpSpPr/>
          <p:nvPr/>
        </p:nvGrpSpPr>
        <p:grpSpPr>
          <a:xfrm>
            <a:off x="-33270" y="1315821"/>
            <a:ext cx="6815070" cy="6291181"/>
            <a:chOff x="-33270" y="1315821"/>
            <a:chExt cx="6815070" cy="62911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4" b="-48564"/>
            <a:stretch/>
          </p:blipFill>
          <p:spPr>
            <a:xfrm>
              <a:off x="-33270" y="1752599"/>
              <a:ext cx="6815070" cy="58544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28800" y="1315821"/>
              <a:ext cx="30187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Additional annotations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924800" y="4912693"/>
            <a:ext cx="293381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900" dirty="0">
                <a:solidFill>
                  <a:schemeClr val="tx2"/>
                </a:solidFill>
                <a:latin typeface="Berlin Sans FB" panose="020E0602020502020306" pitchFamily="34" charset="0"/>
              </a:rPr>
              <a:t>[</a:t>
            </a:r>
            <a:r>
              <a:rPr lang="en-US" sz="19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Babbar,Scholkopf</a:t>
            </a:r>
            <a:r>
              <a:rPr lang="en-US" sz="19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‘19]</a:t>
            </a:r>
            <a:endParaRPr lang="en-US" sz="1900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4953000"/>
            <a:ext cx="308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[Zhu</a:t>
            </a:r>
            <a:r>
              <a:rPr lang="en-US" dirty="0">
                <a:solidFill>
                  <a:schemeClr val="tx2"/>
                </a:solidFill>
                <a:latin typeface="Berlin Sans FB" panose="020E0602020502020306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Anguelov</a:t>
            </a:r>
            <a:r>
              <a:rPr lang="en-US" dirty="0">
                <a:solidFill>
                  <a:schemeClr val="tx2"/>
                </a:solidFill>
                <a:latin typeface="Berlin Sans FB" panose="020E0602020502020306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Ramanan</a:t>
            </a:r>
            <a:r>
              <a:rPr lang="en-US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’14]</a:t>
            </a:r>
            <a:endParaRPr lang="en-US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1315821"/>
            <a:ext cx="3653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Extreme multiclass problems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647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 Mod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+mj-lt"/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43095</TotalTime>
  <Words>2321</Words>
  <Application>Microsoft Office PowerPoint</Application>
  <PresentationFormat>Widescreen</PresentationFormat>
  <Paragraphs>226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Bahnschrift Light</vt:lpstr>
      <vt:lpstr>Berlin Sans FB</vt:lpstr>
      <vt:lpstr>Calibri</vt:lpstr>
      <vt:lpstr>Cambria Math</vt:lpstr>
      <vt:lpstr>Century Gothic</vt:lpstr>
      <vt:lpstr>Courier New</vt:lpstr>
      <vt:lpstr>Palatino Linotype</vt:lpstr>
      <vt:lpstr>Playbill</vt:lpstr>
      <vt:lpstr>Rockwell</vt:lpstr>
      <vt:lpstr>Times New Roman</vt:lpstr>
      <vt:lpstr>Executive Mod</vt:lpstr>
      <vt:lpstr>PowerPoint Presentation</vt:lpstr>
      <vt:lpstr>(Over?)fitting the dataset</vt:lpstr>
      <vt:lpstr>Privacy concerns</vt:lpstr>
      <vt:lpstr>What about theory?</vt:lpstr>
      <vt:lpstr>Related work</vt:lpstr>
      <vt:lpstr>Hard rare examples</vt:lpstr>
      <vt:lpstr>Subpopulations</vt:lpstr>
      <vt:lpstr>The tail rears its head</vt:lpstr>
      <vt:lpstr>Long-tailed data</vt:lpstr>
      <vt:lpstr>Basic model</vt:lpstr>
      <vt:lpstr>Prior over distributions</vt:lpstr>
      <vt:lpstr>Benefits of fitting</vt:lpstr>
      <vt:lpstr>Fitting and memorization</vt:lpstr>
      <vt:lpstr>Beyond discrete domains</vt:lpstr>
      <vt:lpstr>Coupling</vt:lpstr>
      <vt:lpstr>Privacy and memorization</vt:lpstr>
      <vt:lpstr>Experiments (with Chiyuan Zhang)</vt:lpstr>
      <vt:lpstr>Method</vt:lpstr>
      <vt:lpstr>Results (MNIST)</vt:lpstr>
      <vt:lpstr>Results (CIFAR-100)</vt:lpstr>
      <vt:lpstr>Results (Imagenet-1000)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Vitaly</dc:creator>
  <cp:lastModifiedBy>Vitaly Feldman</cp:lastModifiedBy>
  <cp:revision>730</cp:revision>
  <dcterms:created xsi:type="dcterms:W3CDTF">2016-10-31T02:03:57Z</dcterms:created>
  <dcterms:modified xsi:type="dcterms:W3CDTF">2020-02-14T21:38:54Z</dcterms:modified>
</cp:coreProperties>
</file>